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60" r:id="rId4"/>
    <p:sldId id="263" r:id="rId5"/>
    <p:sldId id="257" r:id="rId6"/>
    <p:sldId id="261" r:id="rId7"/>
    <p:sldId id="264" r:id="rId8"/>
    <p:sldId id="265" r:id="rId9"/>
    <p:sldId id="266" r:id="rId10"/>
    <p:sldId id="258" r:id="rId11"/>
    <p:sldId id="267" r:id="rId12"/>
    <p:sldId id="268"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8BD489-D84F-441F-AA8E-ABE395C3183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AF50B89-E601-4006-8D62-4F25112E341F}">
      <dgm:prSet/>
      <dgm:spPr/>
      <dgm:t>
        <a:bodyPr/>
        <a:lstStyle/>
        <a:p>
          <a:r>
            <a:rPr lang="en-US"/>
            <a:t>Docker Overview</a:t>
          </a:r>
        </a:p>
      </dgm:t>
    </dgm:pt>
    <dgm:pt modelId="{932EC0A1-5F36-4453-B6BA-5C90DED3F0D9}" type="parTrans" cxnId="{C0B355C3-C1D7-427F-BDA9-E4D71BAA7E1E}">
      <dgm:prSet/>
      <dgm:spPr/>
      <dgm:t>
        <a:bodyPr/>
        <a:lstStyle/>
        <a:p>
          <a:endParaRPr lang="en-US"/>
        </a:p>
      </dgm:t>
    </dgm:pt>
    <dgm:pt modelId="{59AD5FFC-5FF7-4616-A456-A252A9BD487E}" type="sibTrans" cxnId="{C0B355C3-C1D7-427F-BDA9-E4D71BAA7E1E}">
      <dgm:prSet/>
      <dgm:spPr/>
      <dgm:t>
        <a:bodyPr/>
        <a:lstStyle/>
        <a:p>
          <a:endParaRPr lang="en-US"/>
        </a:p>
      </dgm:t>
    </dgm:pt>
    <dgm:pt modelId="{EA19EF43-2C70-4E07-BEE5-7BFDAB3AEE7B}">
      <dgm:prSet/>
      <dgm:spPr/>
      <dgm:t>
        <a:bodyPr/>
        <a:lstStyle/>
        <a:p>
          <a:r>
            <a:rPr lang="en-US" dirty="0"/>
            <a:t>Development Environments</a:t>
          </a:r>
        </a:p>
      </dgm:t>
    </dgm:pt>
    <dgm:pt modelId="{7740C5C1-BC40-44B2-9679-0CB4FBEB5336}" type="parTrans" cxnId="{3F733422-124B-411B-8B42-CDAC893A23C6}">
      <dgm:prSet/>
      <dgm:spPr/>
      <dgm:t>
        <a:bodyPr/>
        <a:lstStyle/>
        <a:p>
          <a:endParaRPr lang="en-US"/>
        </a:p>
      </dgm:t>
    </dgm:pt>
    <dgm:pt modelId="{FF35EFAF-5A03-4BB2-91DA-50D48E2C5B6F}" type="sibTrans" cxnId="{3F733422-124B-411B-8B42-CDAC893A23C6}">
      <dgm:prSet/>
      <dgm:spPr/>
      <dgm:t>
        <a:bodyPr/>
        <a:lstStyle/>
        <a:p>
          <a:endParaRPr lang="en-US"/>
        </a:p>
      </dgm:t>
    </dgm:pt>
    <dgm:pt modelId="{87C41A98-AC03-4738-A6A6-04557528602B}">
      <dgm:prSet/>
      <dgm:spPr/>
      <dgm:t>
        <a:bodyPr/>
        <a:lstStyle/>
        <a:p>
          <a:r>
            <a:rPr lang="en-US" dirty="0" err="1"/>
            <a:t>Dockerfile</a:t>
          </a:r>
          <a:r>
            <a:rPr lang="en-US" dirty="0"/>
            <a:t> Basics</a:t>
          </a:r>
        </a:p>
      </dgm:t>
    </dgm:pt>
    <dgm:pt modelId="{D58D6C5F-D640-4AC1-8FAA-4274DD890310}" type="parTrans" cxnId="{9A097435-7F4A-4020-A038-DCB57B21B1FC}">
      <dgm:prSet/>
      <dgm:spPr/>
      <dgm:t>
        <a:bodyPr/>
        <a:lstStyle/>
        <a:p>
          <a:endParaRPr lang="en-US"/>
        </a:p>
      </dgm:t>
    </dgm:pt>
    <dgm:pt modelId="{9174299F-C2FE-498E-BB85-06AB48F01309}" type="sibTrans" cxnId="{9A097435-7F4A-4020-A038-DCB57B21B1FC}">
      <dgm:prSet/>
      <dgm:spPr/>
      <dgm:t>
        <a:bodyPr/>
        <a:lstStyle/>
        <a:p>
          <a:endParaRPr lang="en-US"/>
        </a:p>
      </dgm:t>
    </dgm:pt>
    <dgm:pt modelId="{F8169952-35E3-41FD-B8AA-2E92AD682115}">
      <dgm:prSet/>
      <dgm:spPr/>
      <dgm:t>
        <a:bodyPr/>
        <a:lstStyle/>
        <a:p>
          <a:r>
            <a:rPr lang="en-US" dirty="0"/>
            <a:t>Common Docker Commands</a:t>
          </a:r>
        </a:p>
      </dgm:t>
    </dgm:pt>
    <dgm:pt modelId="{18C763C7-0291-40A7-8F69-2480B66D152A}" type="parTrans" cxnId="{B62AD9B8-4EE4-4180-8873-8EF04FE038F7}">
      <dgm:prSet/>
      <dgm:spPr/>
      <dgm:t>
        <a:bodyPr/>
        <a:lstStyle/>
        <a:p>
          <a:endParaRPr lang="en-US"/>
        </a:p>
      </dgm:t>
    </dgm:pt>
    <dgm:pt modelId="{04FC4BCF-DCF5-4D6A-9BDE-077F6CB4F410}" type="sibTrans" cxnId="{B62AD9B8-4EE4-4180-8873-8EF04FE038F7}">
      <dgm:prSet/>
      <dgm:spPr/>
      <dgm:t>
        <a:bodyPr/>
        <a:lstStyle/>
        <a:p>
          <a:endParaRPr lang="en-US"/>
        </a:p>
      </dgm:t>
    </dgm:pt>
    <dgm:pt modelId="{8C23E636-9529-FF4B-A048-15217410FCF5}">
      <dgm:prSet/>
      <dgm:spPr/>
      <dgm:t>
        <a:bodyPr/>
        <a:lstStyle/>
        <a:p>
          <a:r>
            <a:rPr lang="en-US" dirty="0"/>
            <a:t>.NET &amp; Docker – Working with </a:t>
          </a:r>
          <a:r>
            <a:rPr lang="en-US" dirty="0" err="1"/>
            <a:t>Dockerfile</a:t>
          </a:r>
          <a:endParaRPr lang="en-US" dirty="0"/>
        </a:p>
      </dgm:t>
    </dgm:pt>
    <dgm:pt modelId="{9F3F6B88-2C97-3449-A6A1-78787F4A3162}" type="parTrans" cxnId="{5869FEB7-4F2A-D645-8258-EFBE2C11CBDD}">
      <dgm:prSet/>
      <dgm:spPr/>
      <dgm:t>
        <a:bodyPr/>
        <a:lstStyle/>
        <a:p>
          <a:endParaRPr lang="en-US"/>
        </a:p>
      </dgm:t>
    </dgm:pt>
    <dgm:pt modelId="{E2860F5C-66D2-0845-8EFB-C6238E59457A}" type="sibTrans" cxnId="{5869FEB7-4F2A-D645-8258-EFBE2C11CBDD}">
      <dgm:prSet/>
      <dgm:spPr/>
      <dgm:t>
        <a:bodyPr/>
        <a:lstStyle/>
        <a:p>
          <a:endParaRPr lang="en-US"/>
        </a:p>
      </dgm:t>
    </dgm:pt>
    <dgm:pt modelId="{8B620A0E-98E5-BB4B-80C4-031E300277FF}">
      <dgm:prSet/>
      <dgm:spPr/>
      <dgm:t>
        <a:bodyPr/>
        <a:lstStyle/>
        <a:p>
          <a:r>
            <a:rPr lang="en-US" dirty="0"/>
            <a:t>Docker Multi-Stage Builds</a:t>
          </a:r>
        </a:p>
      </dgm:t>
    </dgm:pt>
    <dgm:pt modelId="{A12579BF-0ADC-DA4B-982C-5F9662A38C07}" type="parTrans" cxnId="{7CFE205F-1785-9D4F-A866-5189BCA4E66F}">
      <dgm:prSet/>
      <dgm:spPr/>
      <dgm:t>
        <a:bodyPr/>
        <a:lstStyle/>
        <a:p>
          <a:endParaRPr lang="en-US"/>
        </a:p>
      </dgm:t>
    </dgm:pt>
    <dgm:pt modelId="{D51CBA1A-B6BF-FE44-B67D-0A3B9B164979}" type="sibTrans" cxnId="{7CFE205F-1785-9D4F-A866-5189BCA4E66F}">
      <dgm:prSet/>
      <dgm:spPr/>
      <dgm:t>
        <a:bodyPr/>
        <a:lstStyle/>
        <a:p>
          <a:endParaRPr lang="en-US"/>
        </a:p>
      </dgm:t>
    </dgm:pt>
    <dgm:pt modelId="{520EAD81-A40B-1947-8DBB-46F58DA0E75B}">
      <dgm:prSet/>
      <dgm:spPr/>
      <dgm:t>
        <a:bodyPr/>
        <a:lstStyle/>
        <a:p>
          <a:r>
            <a:rPr lang="en-US" dirty="0"/>
            <a:t>Docker &amp; RabbitMQ</a:t>
          </a:r>
        </a:p>
      </dgm:t>
    </dgm:pt>
    <dgm:pt modelId="{4EA2CF9A-C0AB-A247-BC12-F43CCF6AEABC}" type="parTrans" cxnId="{F4D78C10-39A6-5848-8D0F-3650E52468C1}">
      <dgm:prSet/>
      <dgm:spPr/>
      <dgm:t>
        <a:bodyPr/>
        <a:lstStyle/>
        <a:p>
          <a:endParaRPr lang="en-US"/>
        </a:p>
      </dgm:t>
    </dgm:pt>
    <dgm:pt modelId="{B0667843-1622-AC40-B569-5DC9934CB6C9}" type="sibTrans" cxnId="{F4D78C10-39A6-5848-8D0F-3650E52468C1}">
      <dgm:prSet/>
      <dgm:spPr/>
      <dgm:t>
        <a:bodyPr/>
        <a:lstStyle/>
        <a:p>
          <a:endParaRPr lang="en-US"/>
        </a:p>
      </dgm:t>
    </dgm:pt>
    <dgm:pt modelId="{FE2BF0D8-6F63-FC4B-8AAD-9A20F29D885D}">
      <dgm:prSet/>
      <dgm:spPr/>
      <dgm:t>
        <a:bodyPr/>
        <a:lstStyle/>
        <a:p>
          <a:r>
            <a:rPr lang="en-US" dirty="0"/>
            <a:t>Tips &amp; Tricks</a:t>
          </a:r>
        </a:p>
      </dgm:t>
    </dgm:pt>
    <dgm:pt modelId="{226AF257-F102-8B45-9423-DF192B9DA8E2}" type="parTrans" cxnId="{169A5594-7E13-D541-ACF5-A162ED6427D4}">
      <dgm:prSet/>
      <dgm:spPr/>
      <dgm:t>
        <a:bodyPr/>
        <a:lstStyle/>
        <a:p>
          <a:endParaRPr lang="en-US"/>
        </a:p>
      </dgm:t>
    </dgm:pt>
    <dgm:pt modelId="{7336C6BF-8DF2-1B40-B6AE-2AB6A9388257}" type="sibTrans" cxnId="{169A5594-7E13-D541-ACF5-A162ED6427D4}">
      <dgm:prSet/>
      <dgm:spPr/>
      <dgm:t>
        <a:bodyPr/>
        <a:lstStyle/>
        <a:p>
          <a:endParaRPr lang="en-US"/>
        </a:p>
      </dgm:t>
    </dgm:pt>
    <dgm:pt modelId="{F28057C1-89BC-FB4B-8797-2C31CE8858F6}">
      <dgm:prSet/>
      <dgm:spPr/>
      <dgm:t>
        <a:bodyPr/>
        <a:lstStyle/>
        <a:p>
          <a:r>
            <a:rPr lang="en-US" dirty="0"/>
            <a:t>Assignments</a:t>
          </a:r>
        </a:p>
      </dgm:t>
    </dgm:pt>
    <dgm:pt modelId="{C8BDAE48-4683-FB4C-9349-DDC66667BCB3}" type="parTrans" cxnId="{A3CBE970-F476-D64A-BE12-4116C7D9FDF3}">
      <dgm:prSet/>
      <dgm:spPr/>
      <dgm:t>
        <a:bodyPr/>
        <a:lstStyle/>
        <a:p>
          <a:endParaRPr lang="en-US"/>
        </a:p>
      </dgm:t>
    </dgm:pt>
    <dgm:pt modelId="{3E862CE3-44BB-AD4F-8CE4-50C66A503648}" type="sibTrans" cxnId="{A3CBE970-F476-D64A-BE12-4116C7D9FDF3}">
      <dgm:prSet/>
      <dgm:spPr/>
      <dgm:t>
        <a:bodyPr/>
        <a:lstStyle/>
        <a:p>
          <a:endParaRPr lang="en-US"/>
        </a:p>
      </dgm:t>
    </dgm:pt>
    <dgm:pt modelId="{A036E8C9-A8DB-D740-A1D1-B71CDBDA8316}">
      <dgm:prSet/>
      <dgm:spPr/>
      <dgm:t>
        <a:bodyPr/>
        <a:lstStyle/>
        <a:p>
          <a:r>
            <a:rPr lang="en-US" dirty="0"/>
            <a:t>Debugging Containers</a:t>
          </a:r>
        </a:p>
      </dgm:t>
    </dgm:pt>
    <dgm:pt modelId="{6B037AB7-8BEE-0142-9BA4-ED5B8BA46ED8}" type="parTrans" cxnId="{2AA6DD6B-6BD3-4A4A-ACC0-3EC320F7DE66}">
      <dgm:prSet/>
      <dgm:spPr/>
      <dgm:t>
        <a:bodyPr/>
        <a:lstStyle/>
        <a:p>
          <a:endParaRPr lang="en-US"/>
        </a:p>
      </dgm:t>
    </dgm:pt>
    <dgm:pt modelId="{E81A4B02-8729-1F4F-A041-7AB6B29846AC}" type="sibTrans" cxnId="{2AA6DD6B-6BD3-4A4A-ACC0-3EC320F7DE66}">
      <dgm:prSet/>
      <dgm:spPr/>
      <dgm:t>
        <a:bodyPr/>
        <a:lstStyle/>
        <a:p>
          <a:endParaRPr lang="en-US"/>
        </a:p>
      </dgm:t>
    </dgm:pt>
    <dgm:pt modelId="{C30DF14B-8675-CB40-90FB-AA2E8A2CC850}" type="pres">
      <dgm:prSet presAssocID="{588BD489-D84F-441F-AA8E-ABE395C3183E}" presName="linear" presStyleCnt="0">
        <dgm:presLayoutVars>
          <dgm:animLvl val="lvl"/>
          <dgm:resizeHandles val="exact"/>
        </dgm:presLayoutVars>
      </dgm:prSet>
      <dgm:spPr/>
    </dgm:pt>
    <dgm:pt modelId="{A642C895-A418-3349-94B7-3838B1181DE7}" type="pres">
      <dgm:prSet presAssocID="{3AF50B89-E601-4006-8D62-4F25112E341F}" presName="parentText" presStyleLbl="node1" presStyleIdx="0" presStyleCnt="10">
        <dgm:presLayoutVars>
          <dgm:chMax val="0"/>
          <dgm:bulletEnabled val="1"/>
        </dgm:presLayoutVars>
      </dgm:prSet>
      <dgm:spPr/>
    </dgm:pt>
    <dgm:pt modelId="{8D3228E5-0C08-0A48-B4B7-F86C35CA35AE}" type="pres">
      <dgm:prSet presAssocID="{59AD5FFC-5FF7-4616-A456-A252A9BD487E}" presName="spacer" presStyleCnt="0"/>
      <dgm:spPr/>
    </dgm:pt>
    <dgm:pt modelId="{2F8F953C-8708-034A-B55F-013CB4B7CB28}" type="pres">
      <dgm:prSet presAssocID="{EA19EF43-2C70-4E07-BEE5-7BFDAB3AEE7B}" presName="parentText" presStyleLbl="node1" presStyleIdx="1" presStyleCnt="10">
        <dgm:presLayoutVars>
          <dgm:chMax val="0"/>
          <dgm:bulletEnabled val="1"/>
        </dgm:presLayoutVars>
      </dgm:prSet>
      <dgm:spPr/>
    </dgm:pt>
    <dgm:pt modelId="{F65D9C59-F518-D643-8F6D-2B175F36B35A}" type="pres">
      <dgm:prSet presAssocID="{FF35EFAF-5A03-4BB2-91DA-50D48E2C5B6F}" presName="spacer" presStyleCnt="0"/>
      <dgm:spPr/>
    </dgm:pt>
    <dgm:pt modelId="{2BC7DC53-3E5F-AA4E-9278-C0E33E05E50B}" type="pres">
      <dgm:prSet presAssocID="{87C41A98-AC03-4738-A6A6-04557528602B}" presName="parentText" presStyleLbl="node1" presStyleIdx="2" presStyleCnt="10">
        <dgm:presLayoutVars>
          <dgm:chMax val="0"/>
          <dgm:bulletEnabled val="1"/>
        </dgm:presLayoutVars>
      </dgm:prSet>
      <dgm:spPr/>
    </dgm:pt>
    <dgm:pt modelId="{9C473DAF-F7D1-8A42-8537-98F75B1112C9}" type="pres">
      <dgm:prSet presAssocID="{9174299F-C2FE-498E-BB85-06AB48F01309}" presName="spacer" presStyleCnt="0"/>
      <dgm:spPr/>
    </dgm:pt>
    <dgm:pt modelId="{72D387D1-1EF5-CE44-BC77-636C5BE5DFA4}" type="pres">
      <dgm:prSet presAssocID="{F8169952-35E3-41FD-B8AA-2E92AD682115}" presName="parentText" presStyleLbl="node1" presStyleIdx="3" presStyleCnt="10">
        <dgm:presLayoutVars>
          <dgm:chMax val="0"/>
          <dgm:bulletEnabled val="1"/>
        </dgm:presLayoutVars>
      </dgm:prSet>
      <dgm:spPr/>
    </dgm:pt>
    <dgm:pt modelId="{C47EDACE-A1AA-D248-A01E-5FC40BB418FA}" type="pres">
      <dgm:prSet presAssocID="{04FC4BCF-DCF5-4D6A-9BDE-077F6CB4F410}" presName="spacer" presStyleCnt="0"/>
      <dgm:spPr/>
    </dgm:pt>
    <dgm:pt modelId="{3FB4EF95-D598-4041-914A-D969E27981F2}" type="pres">
      <dgm:prSet presAssocID="{8C23E636-9529-FF4B-A048-15217410FCF5}" presName="parentText" presStyleLbl="node1" presStyleIdx="4" presStyleCnt="10">
        <dgm:presLayoutVars>
          <dgm:chMax val="0"/>
          <dgm:bulletEnabled val="1"/>
        </dgm:presLayoutVars>
      </dgm:prSet>
      <dgm:spPr/>
    </dgm:pt>
    <dgm:pt modelId="{12D17653-700D-7B46-B96A-83C59D512192}" type="pres">
      <dgm:prSet presAssocID="{E2860F5C-66D2-0845-8EFB-C6238E59457A}" presName="spacer" presStyleCnt="0"/>
      <dgm:spPr/>
    </dgm:pt>
    <dgm:pt modelId="{C7B5FACC-0C54-8E40-8C04-988780E37EA0}" type="pres">
      <dgm:prSet presAssocID="{8B620A0E-98E5-BB4B-80C4-031E300277FF}" presName="parentText" presStyleLbl="node1" presStyleIdx="5" presStyleCnt="10">
        <dgm:presLayoutVars>
          <dgm:chMax val="0"/>
          <dgm:bulletEnabled val="1"/>
        </dgm:presLayoutVars>
      </dgm:prSet>
      <dgm:spPr/>
    </dgm:pt>
    <dgm:pt modelId="{2F481F8D-0A86-3C46-97B5-3117DBD6C523}" type="pres">
      <dgm:prSet presAssocID="{D51CBA1A-B6BF-FE44-B67D-0A3B9B164979}" presName="spacer" presStyleCnt="0"/>
      <dgm:spPr/>
    </dgm:pt>
    <dgm:pt modelId="{12101D48-1D5A-5341-8898-A2DE0D8193AE}" type="pres">
      <dgm:prSet presAssocID="{520EAD81-A40B-1947-8DBB-46F58DA0E75B}" presName="parentText" presStyleLbl="node1" presStyleIdx="6" presStyleCnt="10">
        <dgm:presLayoutVars>
          <dgm:chMax val="0"/>
          <dgm:bulletEnabled val="1"/>
        </dgm:presLayoutVars>
      </dgm:prSet>
      <dgm:spPr/>
    </dgm:pt>
    <dgm:pt modelId="{541EF6A0-B09E-264B-9A37-6BDA9790120E}" type="pres">
      <dgm:prSet presAssocID="{B0667843-1622-AC40-B569-5DC9934CB6C9}" presName="spacer" presStyleCnt="0"/>
      <dgm:spPr/>
    </dgm:pt>
    <dgm:pt modelId="{AC48322B-CD2C-E344-A5F6-4FC51466382B}" type="pres">
      <dgm:prSet presAssocID="{A036E8C9-A8DB-D740-A1D1-B71CDBDA8316}" presName="parentText" presStyleLbl="node1" presStyleIdx="7" presStyleCnt="10">
        <dgm:presLayoutVars>
          <dgm:chMax val="0"/>
          <dgm:bulletEnabled val="1"/>
        </dgm:presLayoutVars>
      </dgm:prSet>
      <dgm:spPr/>
    </dgm:pt>
    <dgm:pt modelId="{919CB4F9-A240-4E42-9580-9A511AB26D21}" type="pres">
      <dgm:prSet presAssocID="{E81A4B02-8729-1F4F-A041-7AB6B29846AC}" presName="spacer" presStyleCnt="0"/>
      <dgm:spPr/>
    </dgm:pt>
    <dgm:pt modelId="{2D74A284-B35E-8B4E-B295-5CA6EC1715AD}" type="pres">
      <dgm:prSet presAssocID="{FE2BF0D8-6F63-FC4B-8AAD-9A20F29D885D}" presName="parentText" presStyleLbl="node1" presStyleIdx="8" presStyleCnt="10">
        <dgm:presLayoutVars>
          <dgm:chMax val="0"/>
          <dgm:bulletEnabled val="1"/>
        </dgm:presLayoutVars>
      </dgm:prSet>
      <dgm:spPr/>
    </dgm:pt>
    <dgm:pt modelId="{099F8388-1921-1948-BE9D-FB7CD0F0240C}" type="pres">
      <dgm:prSet presAssocID="{7336C6BF-8DF2-1B40-B6AE-2AB6A9388257}" presName="spacer" presStyleCnt="0"/>
      <dgm:spPr/>
    </dgm:pt>
    <dgm:pt modelId="{2C01768F-7A80-2945-9CFC-39223FD85D78}" type="pres">
      <dgm:prSet presAssocID="{F28057C1-89BC-FB4B-8797-2C31CE8858F6}" presName="parentText" presStyleLbl="node1" presStyleIdx="9" presStyleCnt="10">
        <dgm:presLayoutVars>
          <dgm:chMax val="0"/>
          <dgm:bulletEnabled val="1"/>
        </dgm:presLayoutVars>
      </dgm:prSet>
      <dgm:spPr/>
    </dgm:pt>
  </dgm:ptLst>
  <dgm:cxnLst>
    <dgm:cxn modelId="{55945110-6BD7-074B-A612-14990FB014CA}" type="presOf" srcId="{F28057C1-89BC-FB4B-8797-2C31CE8858F6}" destId="{2C01768F-7A80-2945-9CFC-39223FD85D78}" srcOrd="0" destOrd="0" presId="urn:microsoft.com/office/officeart/2005/8/layout/vList2"/>
    <dgm:cxn modelId="{F4D78C10-39A6-5848-8D0F-3650E52468C1}" srcId="{588BD489-D84F-441F-AA8E-ABE395C3183E}" destId="{520EAD81-A40B-1947-8DBB-46F58DA0E75B}" srcOrd="6" destOrd="0" parTransId="{4EA2CF9A-C0AB-A247-BC12-F43CCF6AEABC}" sibTransId="{B0667843-1622-AC40-B569-5DC9934CB6C9}"/>
    <dgm:cxn modelId="{42667511-C45A-D943-AD11-AF9B029F48FA}" type="presOf" srcId="{8B620A0E-98E5-BB4B-80C4-031E300277FF}" destId="{C7B5FACC-0C54-8E40-8C04-988780E37EA0}" srcOrd="0" destOrd="0" presId="urn:microsoft.com/office/officeart/2005/8/layout/vList2"/>
    <dgm:cxn modelId="{3F733422-124B-411B-8B42-CDAC893A23C6}" srcId="{588BD489-D84F-441F-AA8E-ABE395C3183E}" destId="{EA19EF43-2C70-4E07-BEE5-7BFDAB3AEE7B}" srcOrd="1" destOrd="0" parTransId="{7740C5C1-BC40-44B2-9679-0CB4FBEB5336}" sibTransId="{FF35EFAF-5A03-4BB2-91DA-50D48E2C5B6F}"/>
    <dgm:cxn modelId="{9A097435-7F4A-4020-A038-DCB57B21B1FC}" srcId="{588BD489-D84F-441F-AA8E-ABE395C3183E}" destId="{87C41A98-AC03-4738-A6A6-04557528602B}" srcOrd="2" destOrd="0" parTransId="{D58D6C5F-D640-4AC1-8FAA-4274DD890310}" sibTransId="{9174299F-C2FE-498E-BB85-06AB48F01309}"/>
    <dgm:cxn modelId="{4ECE135A-6C74-1A4F-80A5-75BE8FAE3781}" type="presOf" srcId="{A036E8C9-A8DB-D740-A1D1-B71CDBDA8316}" destId="{AC48322B-CD2C-E344-A5F6-4FC51466382B}" srcOrd="0" destOrd="0" presId="urn:microsoft.com/office/officeart/2005/8/layout/vList2"/>
    <dgm:cxn modelId="{7CFE205F-1785-9D4F-A866-5189BCA4E66F}" srcId="{588BD489-D84F-441F-AA8E-ABE395C3183E}" destId="{8B620A0E-98E5-BB4B-80C4-031E300277FF}" srcOrd="5" destOrd="0" parTransId="{A12579BF-0ADC-DA4B-982C-5F9662A38C07}" sibTransId="{D51CBA1A-B6BF-FE44-B67D-0A3B9B164979}"/>
    <dgm:cxn modelId="{2AA6DD6B-6BD3-4A4A-ACC0-3EC320F7DE66}" srcId="{588BD489-D84F-441F-AA8E-ABE395C3183E}" destId="{A036E8C9-A8DB-D740-A1D1-B71CDBDA8316}" srcOrd="7" destOrd="0" parTransId="{6B037AB7-8BEE-0142-9BA4-ED5B8BA46ED8}" sibTransId="{E81A4B02-8729-1F4F-A041-7AB6B29846AC}"/>
    <dgm:cxn modelId="{A3CBE970-F476-D64A-BE12-4116C7D9FDF3}" srcId="{588BD489-D84F-441F-AA8E-ABE395C3183E}" destId="{F28057C1-89BC-FB4B-8797-2C31CE8858F6}" srcOrd="9" destOrd="0" parTransId="{C8BDAE48-4683-FB4C-9349-DDC66667BCB3}" sibTransId="{3E862CE3-44BB-AD4F-8CE4-50C66A503648}"/>
    <dgm:cxn modelId="{55EDAA76-5D90-0749-8A2B-0F1D55D3C036}" type="presOf" srcId="{FE2BF0D8-6F63-FC4B-8AAD-9A20F29D885D}" destId="{2D74A284-B35E-8B4E-B295-5CA6EC1715AD}" srcOrd="0" destOrd="0" presId="urn:microsoft.com/office/officeart/2005/8/layout/vList2"/>
    <dgm:cxn modelId="{169A5594-7E13-D541-ACF5-A162ED6427D4}" srcId="{588BD489-D84F-441F-AA8E-ABE395C3183E}" destId="{FE2BF0D8-6F63-FC4B-8AAD-9A20F29D885D}" srcOrd="8" destOrd="0" parTransId="{226AF257-F102-8B45-9423-DF192B9DA8E2}" sibTransId="{7336C6BF-8DF2-1B40-B6AE-2AB6A9388257}"/>
    <dgm:cxn modelId="{C7EA0098-E0F1-EE42-920E-DA2EDDC8894F}" type="presOf" srcId="{3AF50B89-E601-4006-8D62-4F25112E341F}" destId="{A642C895-A418-3349-94B7-3838B1181DE7}" srcOrd="0" destOrd="0" presId="urn:microsoft.com/office/officeart/2005/8/layout/vList2"/>
    <dgm:cxn modelId="{BA1B299C-0518-DE4D-B473-EC0C4BA42740}" type="presOf" srcId="{F8169952-35E3-41FD-B8AA-2E92AD682115}" destId="{72D387D1-1EF5-CE44-BC77-636C5BE5DFA4}" srcOrd="0" destOrd="0" presId="urn:microsoft.com/office/officeart/2005/8/layout/vList2"/>
    <dgm:cxn modelId="{5869FEB7-4F2A-D645-8258-EFBE2C11CBDD}" srcId="{588BD489-D84F-441F-AA8E-ABE395C3183E}" destId="{8C23E636-9529-FF4B-A048-15217410FCF5}" srcOrd="4" destOrd="0" parTransId="{9F3F6B88-2C97-3449-A6A1-78787F4A3162}" sibTransId="{E2860F5C-66D2-0845-8EFB-C6238E59457A}"/>
    <dgm:cxn modelId="{B62AD9B8-4EE4-4180-8873-8EF04FE038F7}" srcId="{588BD489-D84F-441F-AA8E-ABE395C3183E}" destId="{F8169952-35E3-41FD-B8AA-2E92AD682115}" srcOrd="3" destOrd="0" parTransId="{18C763C7-0291-40A7-8F69-2480B66D152A}" sibTransId="{04FC4BCF-DCF5-4D6A-9BDE-077F6CB4F410}"/>
    <dgm:cxn modelId="{DC783CBE-7352-2541-A8E1-1F9B89A2ACB6}" type="presOf" srcId="{87C41A98-AC03-4738-A6A6-04557528602B}" destId="{2BC7DC53-3E5F-AA4E-9278-C0E33E05E50B}" srcOrd="0" destOrd="0" presId="urn:microsoft.com/office/officeart/2005/8/layout/vList2"/>
    <dgm:cxn modelId="{C0B355C3-C1D7-427F-BDA9-E4D71BAA7E1E}" srcId="{588BD489-D84F-441F-AA8E-ABE395C3183E}" destId="{3AF50B89-E601-4006-8D62-4F25112E341F}" srcOrd="0" destOrd="0" parTransId="{932EC0A1-5F36-4453-B6BA-5C90DED3F0D9}" sibTransId="{59AD5FFC-5FF7-4616-A456-A252A9BD487E}"/>
    <dgm:cxn modelId="{1D0B2DC4-38C7-0942-8F7A-0D406525EF79}" type="presOf" srcId="{588BD489-D84F-441F-AA8E-ABE395C3183E}" destId="{C30DF14B-8675-CB40-90FB-AA2E8A2CC850}" srcOrd="0" destOrd="0" presId="urn:microsoft.com/office/officeart/2005/8/layout/vList2"/>
    <dgm:cxn modelId="{1DFF4FCD-8F25-414D-98FD-78E738842BFD}" type="presOf" srcId="{EA19EF43-2C70-4E07-BEE5-7BFDAB3AEE7B}" destId="{2F8F953C-8708-034A-B55F-013CB4B7CB28}" srcOrd="0" destOrd="0" presId="urn:microsoft.com/office/officeart/2005/8/layout/vList2"/>
    <dgm:cxn modelId="{BFBCA6D9-2B0B-B144-9BBE-94D959DCD3E6}" type="presOf" srcId="{520EAD81-A40B-1947-8DBB-46F58DA0E75B}" destId="{12101D48-1D5A-5341-8898-A2DE0D8193AE}" srcOrd="0" destOrd="0" presId="urn:microsoft.com/office/officeart/2005/8/layout/vList2"/>
    <dgm:cxn modelId="{28758AE5-8B24-A746-A7FE-EAE616B8DF85}" type="presOf" srcId="{8C23E636-9529-FF4B-A048-15217410FCF5}" destId="{3FB4EF95-D598-4041-914A-D969E27981F2}" srcOrd="0" destOrd="0" presId="urn:microsoft.com/office/officeart/2005/8/layout/vList2"/>
    <dgm:cxn modelId="{1879264D-7DE8-6D41-ACF6-DC5113253CCF}" type="presParOf" srcId="{C30DF14B-8675-CB40-90FB-AA2E8A2CC850}" destId="{A642C895-A418-3349-94B7-3838B1181DE7}" srcOrd="0" destOrd="0" presId="urn:microsoft.com/office/officeart/2005/8/layout/vList2"/>
    <dgm:cxn modelId="{6C8E42BE-01C8-5946-AB24-E98A3852EFC9}" type="presParOf" srcId="{C30DF14B-8675-CB40-90FB-AA2E8A2CC850}" destId="{8D3228E5-0C08-0A48-B4B7-F86C35CA35AE}" srcOrd="1" destOrd="0" presId="urn:microsoft.com/office/officeart/2005/8/layout/vList2"/>
    <dgm:cxn modelId="{8CB6E9CF-6998-A845-8ED1-C940D9E009F5}" type="presParOf" srcId="{C30DF14B-8675-CB40-90FB-AA2E8A2CC850}" destId="{2F8F953C-8708-034A-B55F-013CB4B7CB28}" srcOrd="2" destOrd="0" presId="urn:microsoft.com/office/officeart/2005/8/layout/vList2"/>
    <dgm:cxn modelId="{CD055D3F-2480-434F-B876-745F5191D081}" type="presParOf" srcId="{C30DF14B-8675-CB40-90FB-AA2E8A2CC850}" destId="{F65D9C59-F518-D643-8F6D-2B175F36B35A}" srcOrd="3" destOrd="0" presId="urn:microsoft.com/office/officeart/2005/8/layout/vList2"/>
    <dgm:cxn modelId="{E76DC869-44D1-E646-A0F2-7BDB75F9D681}" type="presParOf" srcId="{C30DF14B-8675-CB40-90FB-AA2E8A2CC850}" destId="{2BC7DC53-3E5F-AA4E-9278-C0E33E05E50B}" srcOrd="4" destOrd="0" presId="urn:microsoft.com/office/officeart/2005/8/layout/vList2"/>
    <dgm:cxn modelId="{2DF1C8F9-C8F0-6745-B981-220D55C2F5EC}" type="presParOf" srcId="{C30DF14B-8675-CB40-90FB-AA2E8A2CC850}" destId="{9C473DAF-F7D1-8A42-8537-98F75B1112C9}" srcOrd="5" destOrd="0" presId="urn:microsoft.com/office/officeart/2005/8/layout/vList2"/>
    <dgm:cxn modelId="{4D8C78DC-A4CD-634F-B852-7FD98C417EFC}" type="presParOf" srcId="{C30DF14B-8675-CB40-90FB-AA2E8A2CC850}" destId="{72D387D1-1EF5-CE44-BC77-636C5BE5DFA4}" srcOrd="6" destOrd="0" presId="urn:microsoft.com/office/officeart/2005/8/layout/vList2"/>
    <dgm:cxn modelId="{A425E1D7-AD03-9449-A251-91E25BF362ED}" type="presParOf" srcId="{C30DF14B-8675-CB40-90FB-AA2E8A2CC850}" destId="{C47EDACE-A1AA-D248-A01E-5FC40BB418FA}" srcOrd="7" destOrd="0" presId="urn:microsoft.com/office/officeart/2005/8/layout/vList2"/>
    <dgm:cxn modelId="{1EBDCAFA-E805-A349-98A6-E6888A92BC99}" type="presParOf" srcId="{C30DF14B-8675-CB40-90FB-AA2E8A2CC850}" destId="{3FB4EF95-D598-4041-914A-D969E27981F2}" srcOrd="8" destOrd="0" presId="urn:microsoft.com/office/officeart/2005/8/layout/vList2"/>
    <dgm:cxn modelId="{63D7D321-BC0E-7844-A406-37DF86770CB2}" type="presParOf" srcId="{C30DF14B-8675-CB40-90FB-AA2E8A2CC850}" destId="{12D17653-700D-7B46-B96A-83C59D512192}" srcOrd="9" destOrd="0" presId="urn:microsoft.com/office/officeart/2005/8/layout/vList2"/>
    <dgm:cxn modelId="{4286CDB6-74A5-2E49-B5A7-15B1F59A8349}" type="presParOf" srcId="{C30DF14B-8675-CB40-90FB-AA2E8A2CC850}" destId="{C7B5FACC-0C54-8E40-8C04-988780E37EA0}" srcOrd="10" destOrd="0" presId="urn:microsoft.com/office/officeart/2005/8/layout/vList2"/>
    <dgm:cxn modelId="{3FB2B575-7868-BE4A-8130-05BAB1941882}" type="presParOf" srcId="{C30DF14B-8675-CB40-90FB-AA2E8A2CC850}" destId="{2F481F8D-0A86-3C46-97B5-3117DBD6C523}" srcOrd="11" destOrd="0" presId="urn:microsoft.com/office/officeart/2005/8/layout/vList2"/>
    <dgm:cxn modelId="{DBB927F2-77AA-744D-B50D-7DDA0F0C6713}" type="presParOf" srcId="{C30DF14B-8675-CB40-90FB-AA2E8A2CC850}" destId="{12101D48-1D5A-5341-8898-A2DE0D8193AE}" srcOrd="12" destOrd="0" presId="urn:microsoft.com/office/officeart/2005/8/layout/vList2"/>
    <dgm:cxn modelId="{5117AF40-09CD-CB4A-B7C8-ADF0CEDC8D7F}" type="presParOf" srcId="{C30DF14B-8675-CB40-90FB-AA2E8A2CC850}" destId="{541EF6A0-B09E-264B-9A37-6BDA9790120E}" srcOrd="13" destOrd="0" presId="urn:microsoft.com/office/officeart/2005/8/layout/vList2"/>
    <dgm:cxn modelId="{6FC16AE7-84EC-AD46-AD83-68EF3D96C20A}" type="presParOf" srcId="{C30DF14B-8675-CB40-90FB-AA2E8A2CC850}" destId="{AC48322B-CD2C-E344-A5F6-4FC51466382B}" srcOrd="14" destOrd="0" presId="urn:microsoft.com/office/officeart/2005/8/layout/vList2"/>
    <dgm:cxn modelId="{F7FCA4F3-81F0-CA4C-89AC-F64D7E53BF02}" type="presParOf" srcId="{C30DF14B-8675-CB40-90FB-AA2E8A2CC850}" destId="{919CB4F9-A240-4E42-9580-9A511AB26D21}" srcOrd="15" destOrd="0" presId="urn:microsoft.com/office/officeart/2005/8/layout/vList2"/>
    <dgm:cxn modelId="{24124FE9-2B2B-5041-86BA-26B754C6D337}" type="presParOf" srcId="{C30DF14B-8675-CB40-90FB-AA2E8A2CC850}" destId="{2D74A284-B35E-8B4E-B295-5CA6EC1715AD}" srcOrd="16" destOrd="0" presId="urn:microsoft.com/office/officeart/2005/8/layout/vList2"/>
    <dgm:cxn modelId="{0938434E-0CFD-A645-A701-2685CC2B3096}" type="presParOf" srcId="{C30DF14B-8675-CB40-90FB-AA2E8A2CC850}" destId="{099F8388-1921-1948-BE9D-FB7CD0F0240C}" srcOrd="17" destOrd="0" presId="urn:microsoft.com/office/officeart/2005/8/layout/vList2"/>
    <dgm:cxn modelId="{959BD025-4F69-5344-88E6-D7EC1330D53D}" type="presParOf" srcId="{C30DF14B-8675-CB40-90FB-AA2E8A2CC850}" destId="{2C01768F-7A80-2945-9CFC-39223FD85D78}"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2C895-A418-3349-94B7-3838B1181DE7}">
      <dsp:nvSpPr>
        <dsp:cNvPr id="0" name=""/>
        <dsp:cNvSpPr/>
      </dsp:nvSpPr>
      <dsp:spPr>
        <a:xfrm>
          <a:off x="0" y="81978"/>
          <a:ext cx="5115491"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Docker Overview</a:t>
          </a:r>
        </a:p>
      </dsp:txBody>
      <dsp:txXfrm>
        <a:off x="21075" y="103053"/>
        <a:ext cx="5073341" cy="389580"/>
      </dsp:txXfrm>
    </dsp:sp>
    <dsp:sp modelId="{2F8F953C-8708-034A-B55F-013CB4B7CB28}">
      <dsp:nvSpPr>
        <dsp:cNvPr id="0" name=""/>
        <dsp:cNvSpPr/>
      </dsp:nvSpPr>
      <dsp:spPr>
        <a:xfrm>
          <a:off x="0" y="565548"/>
          <a:ext cx="5115491" cy="431730"/>
        </a:xfrm>
        <a:prstGeom prst="round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Development Environments</a:t>
          </a:r>
        </a:p>
      </dsp:txBody>
      <dsp:txXfrm>
        <a:off x="21075" y="586623"/>
        <a:ext cx="5073341" cy="389580"/>
      </dsp:txXfrm>
    </dsp:sp>
    <dsp:sp modelId="{2BC7DC53-3E5F-AA4E-9278-C0E33E05E50B}">
      <dsp:nvSpPr>
        <dsp:cNvPr id="0" name=""/>
        <dsp:cNvSpPr/>
      </dsp:nvSpPr>
      <dsp:spPr>
        <a:xfrm>
          <a:off x="0" y="1049118"/>
          <a:ext cx="5115491" cy="431730"/>
        </a:xfrm>
        <a:prstGeom prst="round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Dockerfile</a:t>
          </a:r>
          <a:r>
            <a:rPr lang="en-US" sz="1800" kern="1200" dirty="0"/>
            <a:t> Basics</a:t>
          </a:r>
        </a:p>
      </dsp:txBody>
      <dsp:txXfrm>
        <a:off x="21075" y="1070193"/>
        <a:ext cx="5073341" cy="389580"/>
      </dsp:txXfrm>
    </dsp:sp>
    <dsp:sp modelId="{72D387D1-1EF5-CE44-BC77-636C5BE5DFA4}">
      <dsp:nvSpPr>
        <dsp:cNvPr id="0" name=""/>
        <dsp:cNvSpPr/>
      </dsp:nvSpPr>
      <dsp:spPr>
        <a:xfrm>
          <a:off x="0" y="1532688"/>
          <a:ext cx="5115491" cy="43173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Common Docker Commands</a:t>
          </a:r>
        </a:p>
      </dsp:txBody>
      <dsp:txXfrm>
        <a:off x="21075" y="1553763"/>
        <a:ext cx="5073341" cy="389580"/>
      </dsp:txXfrm>
    </dsp:sp>
    <dsp:sp modelId="{3FB4EF95-D598-4041-914A-D969E27981F2}">
      <dsp:nvSpPr>
        <dsp:cNvPr id="0" name=""/>
        <dsp:cNvSpPr/>
      </dsp:nvSpPr>
      <dsp:spPr>
        <a:xfrm>
          <a:off x="0" y="2016258"/>
          <a:ext cx="5115491" cy="431730"/>
        </a:xfrm>
        <a:prstGeom prst="round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.NET &amp; Docker – Working with </a:t>
          </a:r>
          <a:r>
            <a:rPr lang="en-US" sz="1800" kern="1200" dirty="0" err="1"/>
            <a:t>Dockerfile</a:t>
          </a:r>
          <a:endParaRPr lang="en-US" sz="1800" kern="1200" dirty="0"/>
        </a:p>
      </dsp:txBody>
      <dsp:txXfrm>
        <a:off x="21075" y="2037333"/>
        <a:ext cx="5073341" cy="389580"/>
      </dsp:txXfrm>
    </dsp:sp>
    <dsp:sp modelId="{C7B5FACC-0C54-8E40-8C04-988780E37EA0}">
      <dsp:nvSpPr>
        <dsp:cNvPr id="0" name=""/>
        <dsp:cNvSpPr/>
      </dsp:nvSpPr>
      <dsp:spPr>
        <a:xfrm>
          <a:off x="0" y="2499828"/>
          <a:ext cx="5115491" cy="431730"/>
        </a:xfrm>
        <a:prstGeom prst="round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Docker Multi-Stage Builds</a:t>
          </a:r>
        </a:p>
      </dsp:txBody>
      <dsp:txXfrm>
        <a:off x="21075" y="2520903"/>
        <a:ext cx="5073341" cy="389580"/>
      </dsp:txXfrm>
    </dsp:sp>
    <dsp:sp modelId="{12101D48-1D5A-5341-8898-A2DE0D8193AE}">
      <dsp:nvSpPr>
        <dsp:cNvPr id="0" name=""/>
        <dsp:cNvSpPr/>
      </dsp:nvSpPr>
      <dsp:spPr>
        <a:xfrm>
          <a:off x="0" y="2983398"/>
          <a:ext cx="5115491" cy="43173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Docker &amp; RabbitMQ</a:t>
          </a:r>
        </a:p>
      </dsp:txBody>
      <dsp:txXfrm>
        <a:off x="21075" y="3004473"/>
        <a:ext cx="5073341" cy="389580"/>
      </dsp:txXfrm>
    </dsp:sp>
    <dsp:sp modelId="{AC48322B-CD2C-E344-A5F6-4FC51466382B}">
      <dsp:nvSpPr>
        <dsp:cNvPr id="0" name=""/>
        <dsp:cNvSpPr/>
      </dsp:nvSpPr>
      <dsp:spPr>
        <a:xfrm>
          <a:off x="0" y="3466969"/>
          <a:ext cx="5115491" cy="431730"/>
        </a:xfrm>
        <a:prstGeom prst="round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Debugging Containers</a:t>
          </a:r>
        </a:p>
      </dsp:txBody>
      <dsp:txXfrm>
        <a:off x="21075" y="3488044"/>
        <a:ext cx="5073341" cy="389580"/>
      </dsp:txXfrm>
    </dsp:sp>
    <dsp:sp modelId="{2D74A284-B35E-8B4E-B295-5CA6EC1715AD}">
      <dsp:nvSpPr>
        <dsp:cNvPr id="0" name=""/>
        <dsp:cNvSpPr/>
      </dsp:nvSpPr>
      <dsp:spPr>
        <a:xfrm>
          <a:off x="0" y="3950539"/>
          <a:ext cx="5115491" cy="431730"/>
        </a:xfrm>
        <a:prstGeom prst="round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Tips &amp; Tricks</a:t>
          </a:r>
        </a:p>
      </dsp:txBody>
      <dsp:txXfrm>
        <a:off x="21075" y="3971614"/>
        <a:ext cx="5073341" cy="389580"/>
      </dsp:txXfrm>
    </dsp:sp>
    <dsp:sp modelId="{2C01768F-7A80-2945-9CFC-39223FD85D78}">
      <dsp:nvSpPr>
        <dsp:cNvPr id="0" name=""/>
        <dsp:cNvSpPr/>
      </dsp:nvSpPr>
      <dsp:spPr>
        <a:xfrm>
          <a:off x="0" y="4434109"/>
          <a:ext cx="5115491" cy="431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Assignments</a:t>
          </a:r>
        </a:p>
      </dsp:txBody>
      <dsp:txXfrm>
        <a:off x="21075" y="4455184"/>
        <a:ext cx="5073341"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E94D-4D58-774F-849B-FEC68BB3A9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915E73-CBD9-9F4F-BF30-181F969A79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76AA78-B096-4944-AC37-2D8DD8386ECC}"/>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5" name="Footer Placeholder 4">
            <a:extLst>
              <a:ext uri="{FF2B5EF4-FFF2-40B4-BE49-F238E27FC236}">
                <a16:creationId xmlns:a16="http://schemas.microsoft.com/office/drawing/2014/main" id="{4014E759-1601-A149-AF93-911652E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9704E-3D74-B64F-9715-19E4661328FC}"/>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415887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AAB2-6842-764C-81A3-EA5FC4C1B4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0D81FD-C350-CB4E-8CE8-3D7C0A9F6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7ABC0-331C-E145-8C93-D3E563F24CBE}"/>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5" name="Footer Placeholder 4">
            <a:extLst>
              <a:ext uri="{FF2B5EF4-FFF2-40B4-BE49-F238E27FC236}">
                <a16:creationId xmlns:a16="http://schemas.microsoft.com/office/drawing/2014/main" id="{59131624-C5C2-2740-8AF7-76BEC741E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3B5C6-930F-6549-A6C5-883AAA4043DE}"/>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1417272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67605B-AD11-864B-9A97-44E97ABE6E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81410-FD46-0B48-9DAF-1F99562B59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97D2C-8AFF-A044-945F-3A2BEE5CD96B}"/>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5" name="Footer Placeholder 4">
            <a:extLst>
              <a:ext uri="{FF2B5EF4-FFF2-40B4-BE49-F238E27FC236}">
                <a16:creationId xmlns:a16="http://schemas.microsoft.com/office/drawing/2014/main" id="{F4D0F13D-9BB7-0B4D-882A-9EBC7EF79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4D710-5F01-1340-989A-2A0B5280C13B}"/>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147093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B8D81-1A5F-BF46-B767-F670E3D196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3C28BA-9197-DC4A-82DD-73AD453AF8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ED09D-A574-E943-98EA-5EC1A6EC9CD0}"/>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5" name="Footer Placeholder 4">
            <a:extLst>
              <a:ext uri="{FF2B5EF4-FFF2-40B4-BE49-F238E27FC236}">
                <a16:creationId xmlns:a16="http://schemas.microsoft.com/office/drawing/2014/main" id="{22FC0791-8EBB-974F-AD0E-D0C5746C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34BF9-9095-8244-8DD8-01E0220F0840}"/>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1490416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CA5C-C97D-884F-989D-D8B5C5FCDE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6EEE03-520B-7A46-9945-967879FD93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066331-5680-BC44-A9AD-00BB785901CD}"/>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5" name="Footer Placeholder 4">
            <a:extLst>
              <a:ext uri="{FF2B5EF4-FFF2-40B4-BE49-F238E27FC236}">
                <a16:creationId xmlns:a16="http://schemas.microsoft.com/office/drawing/2014/main" id="{9D1A8419-BE66-F04F-9F32-1DFCB974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01120-B954-6D4A-8B9B-2DEB196B3962}"/>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331546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CC38-6E92-3B43-888C-205C880ED1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22CE13-F2E0-8840-B279-3044A6455C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F149B0-7657-A047-A858-D140EB2B2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DBD798-5CE4-0148-BF59-393DE43FD626}"/>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6" name="Footer Placeholder 5">
            <a:extLst>
              <a:ext uri="{FF2B5EF4-FFF2-40B4-BE49-F238E27FC236}">
                <a16:creationId xmlns:a16="http://schemas.microsoft.com/office/drawing/2014/main" id="{E73F51D9-B98A-B44D-BF8E-7019B345D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0694D-62C2-9F44-96CD-1CBCFBB3FF23}"/>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1758195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8272-453E-DB4C-9211-E5E0B1F25C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D1366D-46A1-C749-B8AF-9E107076B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531E74-EB93-5C4C-A23B-784C4DD95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7DA168-F077-6D44-BA77-97386E5721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1651F-2115-6E47-8BE0-F4759A1D0D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7A459A-C20A-034B-9747-F869507F26B9}"/>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8" name="Footer Placeholder 7">
            <a:extLst>
              <a:ext uri="{FF2B5EF4-FFF2-40B4-BE49-F238E27FC236}">
                <a16:creationId xmlns:a16="http://schemas.microsoft.com/office/drawing/2014/main" id="{9C0FC14A-7437-C047-95F7-44BBF98A84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937A97-FBF1-8741-B288-99689712AFE7}"/>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2992191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F3422-B39E-154F-8BFE-7FEB0761D6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1AFD1C-C78B-9E47-BDE6-3EF531EA4BE1}"/>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4" name="Footer Placeholder 3">
            <a:extLst>
              <a:ext uri="{FF2B5EF4-FFF2-40B4-BE49-F238E27FC236}">
                <a16:creationId xmlns:a16="http://schemas.microsoft.com/office/drawing/2014/main" id="{01F8E993-BCA2-4E40-9A13-E51EA5E8FA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1E8F5-DE71-DC4E-8962-69F90D5BA321}"/>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361350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81C61-557E-4940-B3D5-8E6807EAAF55}"/>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3" name="Footer Placeholder 2">
            <a:extLst>
              <a:ext uri="{FF2B5EF4-FFF2-40B4-BE49-F238E27FC236}">
                <a16:creationId xmlns:a16="http://schemas.microsoft.com/office/drawing/2014/main" id="{CBF6BF2A-20E7-2C43-9BAF-D1F987CADC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16E40-268E-BB4E-B1AF-EEC34958863B}"/>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402973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CA9D-3FA8-5547-8CC2-B54E86AB4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808303-D1B0-DC40-A593-15EA87EE0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60CCD0-2186-5140-A98E-C49D835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5743FA-EC1A-0E49-B94C-2FA8F767DC8C}"/>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6" name="Footer Placeholder 5">
            <a:extLst>
              <a:ext uri="{FF2B5EF4-FFF2-40B4-BE49-F238E27FC236}">
                <a16:creationId xmlns:a16="http://schemas.microsoft.com/office/drawing/2014/main" id="{BC553444-7D65-C440-A7AB-71C6E245E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388ED4-103B-B843-92FD-9ABE1252A150}"/>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2114438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7174-B18A-D44A-A069-CA408D678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031F4F-F6C0-CC45-BB77-88D514204D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C4656-0EF3-024F-B98F-AD4D82CD05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77CF2F-7F9B-AB48-805A-90AFF7FA11EB}"/>
              </a:ext>
            </a:extLst>
          </p:cNvPr>
          <p:cNvSpPr>
            <a:spLocks noGrp="1"/>
          </p:cNvSpPr>
          <p:nvPr>
            <p:ph type="dt" sz="half" idx="10"/>
          </p:nvPr>
        </p:nvSpPr>
        <p:spPr/>
        <p:txBody>
          <a:bodyPr/>
          <a:lstStyle/>
          <a:p>
            <a:fld id="{D4E28831-9AEA-4246-8E45-9627219D06C5}" type="datetimeFigureOut">
              <a:rPr lang="en-US" smtClean="0"/>
              <a:t>4/27/20</a:t>
            </a:fld>
            <a:endParaRPr lang="en-US"/>
          </a:p>
        </p:txBody>
      </p:sp>
      <p:sp>
        <p:nvSpPr>
          <p:cNvPr id="6" name="Footer Placeholder 5">
            <a:extLst>
              <a:ext uri="{FF2B5EF4-FFF2-40B4-BE49-F238E27FC236}">
                <a16:creationId xmlns:a16="http://schemas.microsoft.com/office/drawing/2014/main" id="{4A5DBD4D-B80C-4545-9CD0-0EEE33CDE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06B85-4F16-204B-AF3E-CB6C828C53AC}"/>
              </a:ext>
            </a:extLst>
          </p:cNvPr>
          <p:cNvSpPr>
            <a:spLocks noGrp="1"/>
          </p:cNvSpPr>
          <p:nvPr>
            <p:ph type="sldNum" sz="quarter" idx="12"/>
          </p:nvPr>
        </p:nvSpPr>
        <p:spPr/>
        <p:txBody>
          <a:bodyPr/>
          <a:lstStyle/>
          <a:p>
            <a:fld id="{972D5FA5-A9BB-FE41-B7BB-24BF680FD8B6}" type="slidenum">
              <a:rPr lang="en-US" smtClean="0"/>
              <a:t>‹#›</a:t>
            </a:fld>
            <a:endParaRPr lang="en-US"/>
          </a:p>
        </p:txBody>
      </p:sp>
    </p:spTree>
    <p:extLst>
      <p:ext uri="{BB962C8B-B14F-4D97-AF65-F5344CB8AC3E}">
        <p14:creationId xmlns:p14="http://schemas.microsoft.com/office/powerpoint/2010/main" val="66352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1AB8AE-A5E7-CB46-B557-DB6D60F4E3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FFFA90-38F5-1C49-A174-71AD30D38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7ED9D-4ACF-7C4E-B819-3D410A012E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28831-9AEA-4246-8E45-9627219D06C5}" type="datetimeFigureOut">
              <a:rPr lang="en-US" smtClean="0"/>
              <a:t>4/27/20</a:t>
            </a:fld>
            <a:endParaRPr lang="en-US"/>
          </a:p>
        </p:txBody>
      </p:sp>
      <p:sp>
        <p:nvSpPr>
          <p:cNvPr id="5" name="Footer Placeholder 4">
            <a:extLst>
              <a:ext uri="{FF2B5EF4-FFF2-40B4-BE49-F238E27FC236}">
                <a16:creationId xmlns:a16="http://schemas.microsoft.com/office/drawing/2014/main" id="{50B3A17A-C7F6-6E43-8A84-C3ADC670C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9773F9-C830-D64F-8F36-C04EDB18BA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D5FA5-A9BB-FE41-B7BB-24BF680FD8B6}" type="slidenum">
              <a:rPr lang="en-US" smtClean="0"/>
              <a:t>‹#›</a:t>
            </a:fld>
            <a:endParaRPr lang="en-US"/>
          </a:p>
        </p:txBody>
      </p:sp>
    </p:spTree>
    <p:extLst>
      <p:ext uri="{BB962C8B-B14F-4D97-AF65-F5344CB8AC3E}">
        <p14:creationId xmlns:p14="http://schemas.microsoft.com/office/powerpoint/2010/main" val="407558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edureka.co/blog/docker-compose-containerizing-mean-stack-application/"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ub.docker.com/editions/community/docker-ce-desktop-windows/" TargetMode="External"/><Relationship Id="rId2" Type="http://schemas.openxmlformats.org/officeDocument/2006/relationships/hyperlink" Target="https://hub.docker.com/" TargetMode="External"/><Relationship Id="rId1" Type="http://schemas.openxmlformats.org/officeDocument/2006/relationships/slideLayout" Target="../slideLayouts/slideLayout2.xml"/><Relationship Id="rId5" Type="http://schemas.openxmlformats.org/officeDocument/2006/relationships/hyperlink" Target="mailto:Akhterul.Mustafa@us.Sogeti.com" TargetMode="External"/><Relationship Id="rId4" Type="http://schemas.openxmlformats.org/officeDocument/2006/relationships/hyperlink" Target="https://marketplace.visualstudio.com/items?itemName=ms-azuretools.vs-containers-tools-extens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5" name="Group 40">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42"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7" name="Oval 42">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44"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46" name="Rectangle 45">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EE4DA0-0595-B547-9198-330ABC08D29E}"/>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Intro To Docker</a:t>
            </a:r>
          </a:p>
        </p:txBody>
      </p:sp>
      <p:sp>
        <p:nvSpPr>
          <p:cNvPr id="3" name="Subtitle 2">
            <a:extLst>
              <a:ext uri="{FF2B5EF4-FFF2-40B4-BE49-F238E27FC236}">
                <a16:creationId xmlns:a16="http://schemas.microsoft.com/office/drawing/2014/main" id="{1EFFD60D-1D62-D249-AFB9-048291E2D59B}"/>
              </a:ext>
            </a:extLst>
          </p:cNvPr>
          <p:cNvSpPr>
            <a:spLocks noGrp="1"/>
          </p:cNvSpPr>
          <p:nvPr>
            <p:ph type="subTitle" idx="1"/>
          </p:nvPr>
        </p:nvSpPr>
        <p:spPr>
          <a:xfrm>
            <a:off x="1524000" y="4495799"/>
            <a:ext cx="9144000" cy="1085193"/>
          </a:xfrm>
        </p:spPr>
        <p:txBody>
          <a:bodyPr>
            <a:normAutofit/>
          </a:bodyPr>
          <a:lstStyle/>
          <a:p>
            <a:r>
              <a:rPr lang="en-US" sz="1800" dirty="0" err="1"/>
              <a:t>A.Mustafa</a:t>
            </a:r>
            <a:endParaRPr lang="en-US" sz="1800" dirty="0"/>
          </a:p>
          <a:p>
            <a:r>
              <a:rPr lang="en-US" sz="1800" dirty="0"/>
              <a:t>Cloud Practice Director, Capgemini Sogeti</a:t>
            </a:r>
          </a:p>
          <a:p>
            <a:endParaRPr lang="en-US" sz="1800" dirty="0"/>
          </a:p>
          <a:p>
            <a:endParaRPr lang="en-US" sz="1800" dirty="0"/>
          </a:p>
          <a:p>
            <a:endParaRPr lang="en-US" sz="1800" dirty="0"/>
          </a:p>
        </p:txBody>
      </p:sp>
    </p:spTree>
    <p:extLst>
      <p:ext uri="{BB962C8B-B14F-4D97-AF65-F5344CB8AC3E}">
        <p14:creationId xmlns:p14="http://schemas.microsoft.com/office/powerpoint/2010/main" val="20033226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6290BE-10CC-1F43-A4AE-41550605F5D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Docker Live</a:t>
            </a:r>
          </a:p>
        </p:txBody>
      </p:sp>
    </p:spTree>
    <p:extLst>
      <p:ext uri="{BB962C8B-B14F-4D97-AF65-F5344CB8AC3E}">
        <p14:creationId xmlns:p14="http://schemas.microsoft.com/office/powerpoint/2010/main" val="261193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00C5-776F-954A-A71C-1C3821D64610}"/>
              </a:ext>
            </a:extLst>
          </p:cNvPr>
          <p:cNvSpPr>
            <a:spLocks noGrp="1"/>
          </p:cNvSpPr>
          <p:nvPr>
            <p:ph type="title"/>
          </p:nvPr>
        </p:nvSpPr>
        <p:spPr/>
        <p:txBody>
          <a:bodyPr/>
          <a:lstStyle/>
          <a:p>
            <a:r>
              <a:rPr lang="en-US" dirty="0"/>
              <a:t>Next Session (Wednesday)	</a:t>
            </a:r>
          </a:p>
        </p:txBody>
      </p:sp>
      <p:sp>
        <p:nvSpPr>
          <p:cNvPr id="3" name="Content Placeholder 2">
            <a:extLst>
              <a:ext uri="{FF2B5EF4-FFF2-40B4-BE49-F238E27FC236}">
                <a16:creationId xmlns:a16="http://schemas.microsoft.com/office/drawing/2014/main" id="{0C955657-8FE9-DF4F-82E4-E6A2FDCCFC54}"/>
              </a:ext>
            </a:extLst>
          </p:cNvPr>
          <p:cNvSpPr>
            <a:spLocks noGrp="1"/>
          </p:cNvSpPr>
          <p:nvPr>
            <p:ph idx="1"/>
          </p:nvPr>
        </p:nvSpPr>
        <p:spPr/>
        <p:txBody>
          <a:bodyPr/>
          <a:lstStyle/>
          <a:p>
            <a:r>
              <a:rPr lang="en-US" dirty="0"/>
              <a:t>Download a RabbitMQ image</a:t>
            </a:r>
          </a:p>
          <a:p>
            <a:r>
              <a:rPr lang="en-US" dirty="0"/>
              <a:t>Run the RabbitMQ Container on a port</a:t>
            </a:r>
          </a:p>
          <a:p>
            <a:r>
              <a:rPr lang="en-US" dirty="0"/>
              <a:t>Start a sample .NET core sender console application and send messages to the RabbitMQ instance</a:t>
            </a:r>
          </a:p>
          <a:p>
            <a:r>
              <a:rPr lang="en-US" dirty="0"/>
              <a:t>Start a sample .NET core receiver console application and receive messages from the RabbitMQ instance</a:t>
            </a:r>
          </a:p>
          <a:p>
            <a:endParaRPr lang="en-US" dirty="0"/>
          </a:p>
        </p:txBody>
      </p:sp>
    </p:spTree>
    <p:extLst>
      <p:ext uri="{BB962C8B-B14F-4D97-AF65-F5344CB8AC3E}">
        <p14:creationId xmlns:p14="http://schemas.microsoft.com/office/powerpoint/2010/main" val="325526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5867-5085-5A43-ACDA-06A60598D87A}"/>
              </a:ext>
            </a:extLst>
          </p:cNvPr>
          <p:cNvSpPr>
            <a:spLocks noGrp="1"/>
          </p:cNvSpPr>
          <p:nvPr>
            <p:ph type="title"/>
          </p:nvPr>
        </p:nvSpPr>
        <p:spPr/>
        <p:txBody>
          <a:bodyPr/>
          <a:lstStyle/>
          <a:p>
            <a:r>
              <a:rPr lang="en-US" dirty="0"/>
              <a:t>Assignment for Thursday</a:t>
            </a:r>
          </a:p>
        </p:txBody>
      </p:sp>
      <p:sp>
        <p:nvSpPr>
          <p:cNvPr id="3" name="Content Placeholder 2">
            <a:extLst>
              <a:ext uri="{FF2B5EF4-FFF2-40B4-BE49-F238E27FC236}">
                <a16:creationId xmlns:a16="http://schemas.microsoft.com/office/drawing/2014/main" id="{CE2082D7-61AB-AD4F-83EA-DAD92A959341}"/>
              </a:ext>
            </a:extLst>
          </p:cNvPr>
          <p:cNvSpPr>
            <a:spLocks noGrp="1"/>
          </p:cNvSpPr>
          <p:nvPr>
            <p:ph idx="1"/>
          </p:nvPr>
        </p:nvSpPr>
        <p:spPr/>
        <p:txBody>
          <a:bodyPr/>
          <a:lstStyle/>
          <a:p>
            <a:r>
              <a:rPr lang="en-US" dirty="0"/>
              <a:t>Download RabbitMQ image</a:t>
            </a:r>
          </a:p>
        </p:txBody>
      </p:sp>
    </p:spTree>
    <p:extLst>
      <p:ext uri="{BB962C8B-B14F-4D97-AF65-F5344CB8AC3E}">
        <p14:creationId xmlns:p14="http://schemas.microsoft.com/office/powerpoint/2010/main" val="41988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538EA4-52FE-1743-99E7-42A4629DE4B3}"/>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Docker Compose</a:t>
            </a:r>
          </a:p>
        </p:txBody>
      </p:sp>
      <p:sp>
        <p:nvSpPr>
          <p:cNvPr id="3" name="Content Placeholder 2">
            <a:extLst>
              <a:ext uri="{FF2B5EF4-FFF2-40B4-BE49-F238E27FC236}">
                <a16:creationId xmlns:a16="http://schemas.microsoft.com/office/drawing/2014/main" id="{87602A7F-E710-0344-A866-FB1AC30BAA71}"/>
              </a:ext>
            </a:extLst>
          </p:cNvPr>
          <p:cNvSpPr>
            <a:spLocks noGrp="1"/>
          </p:cNvSpPr>
          <p:nvPr>
            <p:ph idx="1"/>
          </p:nvPr>
        </p:nvSpPr>
        <p:spPr>
          <a:xfrm>
            <a:off x="1179225" y="3092970"/>
            <a:ext cx="10065423" cy="2938350"/>
          </a:xfrm>
        </p:spPr>
        <p:txBody>
          <a:bodyPr>
            <a:normAutofit/>
          </a:bodyPr>
          <a:lstStyle/>
          <a:p>
            <a:pPr marL="0" indent="0">
              <a:buNone/>
            </a:pPr>
            <a:r>
              <a:rPr lang="en-US" dirty="0">
                <a:solidFill>
                  <a:srgbClr val="000000"/>
                </a:solidFill>
                <a:hlinkClick r:id="rId3">
                  <a:extLst>
                    <a:ext uri="{A12FA001-AC4F-418D-AE19-62706E023703}">
                      <ahyp:hlinkClr xmlns:ahyp="http://schemas.microsoft.com/office/drawing/2018/hyperlinkcolor" val="tx"/>
                    </a:ext>
                  </a:extLst>
                </a:hlinkClick>
              </a:rPr>
              <a:t>Docker Compose</a:t>
            </a:r>
            <a:r>
              <a:rPr lang="en-US" dirty="0">
                <a:solidFill>
                  <a:srgbClr val="000000"/>
                </a:solidFill>
              </a:rPr>
              <a:t> is a YAML file which contains details about the services, networks, and volumes for setting up the Docker application. So, you can use Docker Compose to create separate containers, host them and get them to communicate with each other. Each container will expose a port for communicating with other containers.</a:t>
            </a:r>
          </a:p>
        </p:txBody>
      </p:sp>
    </p:spTree>
    <p:extLst>
      <p:ext uri="{BB962C8B-B14F-4D97-AF65-F5344CB8AC3E}">
        <p14:creationId xmlns:p14="http://schemas.microsoft.com/office/powerpoint/2010/main" val="324754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836D86-5337-3D43-83C0-121F01A8A34C}"/>
              </a:ext>
            </a:extLst>
          </p:cNvPr>
          <p:cNvSpPr>
            <a:spLocks noGrp="1"/>
          </p:cNvSpPr>
          <p:nvPr>
            <p:ph type="title"/>
          </p:nvPr>
        </p:nvSpPr>
        <p:spPr>
          <a:xfrm>
            <a:off x="640079" y="2023236"/>
            <a:ext cx="3659777" cy="2820908"/>
          </a:xfrm>
        </p:spPr>
        <p:txBody>
          <a:bodyPr vert="horz" lIns="91440" tIns="45720" rIns="91440" bIns="45720" rtlCol="0">
            <a:normAutofit/>
          </a:bodyPr>
          <a:lstStyle/>
          <a:p>
            <a:r>
              <a:rPr lang="en-US" sz="4000">
                <a:solidFill>
                  <a:srgbClr val="FFFFFF"/>
                </a:solidFill>
              </a:rPr>
              <a:t>	Agenda</a:t>
            </a:r>
          </a:p>
        </p:txBody>
      </p:sp>
      <p:graphicFrame>
        <p:nvGraphicFramePr>
          <p:cNvPr id="12" name="Content Placeholder 2">
            <a:extLst>
              <a:ext uri="{FF2B5EF4-FFF2-40B4-BE49-F238E27FC236}">
                <a16:creationId xmlns:a16="http://schemas.microsoft.com/office/drawing/2014/main" id="{773F7C9B-8C75-4F67-949A-D59F3ACDDE7C}"/>
              </a:ext>
            </a:extLst>
          </p:cNvPr>
          <p:cNvGraphicFramePr>
            <a:graphicFrameLocks noGrp="1"/>
          </p:cNvGraphicFramePr>
          <p:nvPr>
            <p:ph idx="1"/>
            <p:extLst>
              <p:ext uri="{D42A27DB-BD31-4B8C-83A1-F6EECF244321}">
                <p14:modId xmlns:p14="http://schemas.microsoft.com/office/powerpoint/2010/main" val="4103815702"/>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693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B9E97D-1D4F-054E-BC37-A051576B46FF}"/>
              </a:ext>
            </a:extLst>
          </p:cNvPr>
          <p:cNvPicPr>
            <a:picLocks noChangeAspect="1"/>
          </p:cNvPicPr>
          <p:nvPr/>
        </p:nvPicPr>
        <p:blipFill rotWithShape="1">
          <a:blip r:embed="rId2"/>
          <a:srcRect t="288" r="9089" b="11463"/>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94F903-8A6E-154F-9292-CED1D0F603B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What is Docker</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07206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0F9041-4BF0-3F4B-9935-E52110701AD8}"/>
              </a:ext>
            </a:extLst>
          </p:cNvPr>
          <p:cNvSpPr>
            <a:spLocks noGrp="1"/>
          </p:cNvSpPr>
          <p:nvPr>
            <p:ph type="title"/>
          </p:nvPr>
        </p:nvSpPr>
        <p:spPr>
          <a:xfrm>
            <a:off x="640079" y="2053641"/>
            <a:ext cx="3669161" cy="2760098"/>
          </a:xfrm>
        </p:spPr>
        <p:txBody>
          <a:bodyPr>
            <a:normAutofit/>
          </a:bodyPr>
          <a:lstStyle/>
          <a:p>
            <a:r>
              <a:rPr lang="en-US">
                <a:solidFill>
                  <a:srgbClr val="FFFFFF"/>
                </a:solidFill>
              </a:rPr>
              <a:t>Why use Docker</a:t>
            </a:r>
          </a:p>
        </p:txBody>
      </p:sp>
      <p:sp>
        <p:nvSpPr>
          <p:cNvPr id="3" name="Content Placeholder 2">
            <a:extLst>
              <a:ext uri="{FF2B5EF4-FFF2-40B4-BE49-F238E27FC236}">
                <a16:creationId xmlns:a16="http://schemas.microsoft.com/office/drawing/2014/main" id="{26775B4B-DADE-CF40-B45B-CC7FEE95EA8D}"/>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Containers have no guest OS and use the host’s operating system. So, they share relevant libraries and resources as and when needed.</a:t>
            </a:r>
          </a:p>
          <a:p>
            <a:r>
              <a:rPr lang="en-US" sz="2400">
                <a:solidFill>
                  <a:srgbClr val="000000"/>
                </a:solidFill>
              </a:rPr>
              <a:t>Processing and execution of applications are very fast since applications specific binaries and libraries of containers run on the host kernel.</a:t>
            </a:r>
          </a:p>
          <a:p>
            <a:r>
              <a:rPr lang="en-US" sz="2400">
                <a:solidFill>
                  <a:srgbClr val="000000"/>
                </a:solidFill>
              </a:rPr>
              <a:t>Booting up a container takes only a fraction of a second, and also containers are lightweight and faster than Virtual Machines.</a:t>
            </a:r>
          </a:p>
          <a:p>
            <a:pPr marL="0" indent="0">
              <a:buNone/>
            </a:pPr>
            <a:endParaRPr lang="en-US" sz="2400">
              <a:solidFill>
                <a:srgbClr val="000000"/>
              </a:solidFill>
            </a:endParaRPr>
          </a:p>
        </p:txBody>
      </p:sp>
    </p:spTree>
    <p:extLst>
      <p:ext uri="{BB962C8B-B14F-4D97-AF65-F5344CB8AC3E}">
        <p14:creationId xmlns:p14="http://schemas.microsoft.com/office/powerpoint/2010/main" val="3957461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1B4136-476B-9045-B00A-83A65FC6BD3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Docker VS VM</a:t>
            </a:r>
          </a:p>
        </p:txBody>
      </p:sp>
      <p:pic>
        <p:nvPicPr>
          <p:cNvPr id="4" name="Picture 3">
            <a:extLst>
              <a:ext uri="{FF2B5EF4-FFF2-40B4-BE49-F238E27FC236}">
                <a16:creationId xmlns:a16="http://schemas.microsoft.com/office/drawing/2014/main" id="{9C3D6F33-2DE9-CE46-B4C4-03A376538375}"/>
              </a:ext>
            </a:extLst>
          </p:cNvPr>
          <p:cNvPicPr>
            <a:picLocks noChangeAspect="1"/>
          </p:cNvPicPr>
          <p:nvPr/>
        </p:nvPicPr>
        <p:blipFill>
          <a:blip r:embed="rId2"/>
          <a:stretch>
            <a:fillRect/>
          </a:stretch>
        </p:blipFill>
        <p:spPr>
          <a:xfrm>
            <a:off x="4451418" y="961812"/>
            <a:ext cx="6362563" cy="4930987"/>
          </a:xfrm>
          <a:prstGeom prst="rect">
            <a:avLst/>
          </a:prstGeom>
        </p:spPr>
      </p:pic>
    </p:spTree>
    <p:extLst>
      <p:ext uri="{BB962C8B-B14F-4D97-AF65-F5344CB8AC3E}">
        <p14:creationId xmlns:p14="http://schemas.microsoft.com/office/powerpoint/2010/main" val="291876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9119DA03-4340-FA4F-B7C4-C064A03F10B5}"/>
              </a:ext>
            </a:extLst>
          </p:cNvPr>
          <p:cNvSpPr>
            <a:spLocks noGrp="1"/>
          </p:cNvSpPr>
          <p:nvPr>
            <p:ph type="title"/>
          </p:nvPr>
        </p:nvSpPr>
        <p:spPr>
          <a:xfrm>
            <a:off x="1378425" y="5199797"/>
            <a:ext cx="9435152" cy="789673"/>
          </a:xfrm>
        </p:spPr>
        <p:txBody>
          <a:bodyPr vert="horz" lIns="91440" tIns="45720" rIns="91440" bIns="45720" rtlCol="0" anchor="ctr">
            <a:normAutofit/>
          </a:bodyPr>
          <a:lstStyle/>
          <a:p>
            <a:pPr algn="ctr"/>
            <a:r>
              <a:rPr lang="en-US" sz="4000" kern="1200">
                <a:solidFill>
                  <a:schemeClr val="bg1"/>
                </a:solidFill>
                <a:latin typeface="+mj-lt"/>
                <a:ea typeface="+mj-ea"/>
                <a:cs typeface="+mj-cs"/>
              </a:rPr>
              <a:t>Docker Build</a:t>
            </a:r>
          </a:p>
        </p:txBody>
      </p:sp>
      <p:sp>
        <p:nvSpPr>
          <p:cNvPr id="32" name="Freeform: Shape 31">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17DE41FA-79C2-7541-9960-36A3653FC3AD}"/>
              </a:ext>
            </a:extLst>
          </p:cNvPr>
          <p:cNvPicPr>
            <a:picLocks noChangeAspect="1"/>
          </p:cNvPicPr>
          <p:nvPr/>
        </p:nvPicPr>
        <p:blipFill>
          <a:blip r:embed="rId2"/>
          <a:stretch>
            <a:fillRect/>
          </a:stretch>
        </p:blipFill>
        <p:spPr>
          <a:xfrm>
            <a:off x="1245126" y="1272177"/>
            <a:ext cx="9845676" cy="3074833"/>
          </a:xfrm>
          <a:prstGeom prst="rect">
            <a:avLst/>
          </a:prstGeom>
        </p:spPr>
      </p:pic>
    </p:spTree>
    <p:extLst>
      <p:ext uri="{BB962C8B-B14F-4D97-AF65-F5344CB8AC3E}">
        <p14:creationId xmlns:p14="http://schemas.microsoft.com/office/powerpoint/2010/main" val="190361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86463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01591-AAF7-5446-A4F2-E7903890D1E2}"/>
              </a:ext>
            </a:extLst>
          </p:cNvPr>
          <p:cNvSpPr>
            <a:spLocks noGrp="1"/>
          </p:cNvSpPr>
          <p:nvPr>
            <p:ph type="title"/>
          </p:nvPr>
        </p:nvSpPr>
        <p:spPr>
          <a:xfrm>
            <a:off x="312724" y="3433763"/>
            <a:ext cx="3197013" cy="2743200"/>
          </a:xfrm>
        </p:spPr>
        <p:txBody>
          <a:bodyPr anchor="t">
            <a:normAutofit/>
          </a:bodyPr>
          <a:lstStyle/>
          <a:p>
            <a:pPr algn="ctr"/>
            <a:r>
              <a:rPr lang="en-US" sz="4800">
                <a:solidFill>
                  <a:schemeClr val="bg1"/>
                </a:solidFill>
              </a:rPr>
              <a:t>Docker Anatomy</a:t>
            </a:r>
          </a:p>
        </p:txBody>
      </p:sp>
      <p:pic>
        <p:nvPicPr>
          <p:cNvPr id="7" name="Graphic 6" descr="Maximize">
            <a:extLst>
              <a:ext uri="{FF2B5EF4-FFF2-40B4-BE49-F238E27FC236}">
                <a16:creationId xmlns:a16="http://schemas.microsoft.com/office/drawing/2014/main" id="{FB0F3724-3993-421B-920F-CFDB3BA3FA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2271" y="2122544"/>
            <a:ext cx="914400" cy="914400"/>
          </a:xfrm>
          <a:prstGeom prst="rect">
            <a:avLst/>
          </a:prstGeom>
        </p:spPr>
      </p:pic>
      <p:sp>
        <p:nvSpPr>
          <p:cNvPr id="3" name="Content Placeholder 2">
            <a:extLst>
              <a:ext uri="{FF2B5EF4-FFF2-40B4-BE49-F238E27FC236}">
                <a16:creationId xmlns:a16="http://schemas.microsoft.com/office/drawing/2014/main" id="{8BF376B5-F7ED-4046-A1D3-26A7ADCEA790}"/>
              </a:ext>
            </a:extLst>
          </p:cNvPr>
          <p:cNvSpPr>
            <a:spLocks noGrp="1"/>
          </p:cNvSpPr>
          <p:nvPr>
            <p:ph idx="1"/>
          </p:nvPr>
        </p:nvSpPr>
        <p:spPr>
          <a:xfrm>
            <a:off x="4015947" y="247135"/>
            <a:ext cx="7604572" cy="5927976"/>
          </a:xfrm>
        </p:spPr>
        <p:txBody>
          <a:bodyPr anchor="ctr">
            <a:normAutofit/>
          </a:bodyPr>
          <a:lstStyle/>
          <a:p>
            <a:pPr marL="0" indent="0">
              <a:buNone/>
            </a:pPr>
            <a:r>
              <a:rPr lang="en-US" sz="1500"/>
              <a:t>A Docker image is made up of a collection of files that bundle together all the essentials, such as </a:t>
            </a:r>
            <a:r>
              <a:rPr lang="en-US" sz="1500" b="1"/>
              <a:t>installations</a:t>
            </a:r>
            <a:r>
              <a:rPr lang="en-US" sz="1500"/>
              <a:t>, </a:t>
            </a:r>
            <a:r>
              <a:rPr lang="en-US" sz="1500" b="1"/>
              <a:t>application code</a:t>
            </a:r>
            <a:r>
              <a:rPr lang="en-US" sz="1500"/>
              <a:t> and </a:t>
            </a:r>
            <a:r>
              <a:rPr lang="en-US" sz="1500" b="1"/>
              <a:t>dependencies</a:t>
            </a:r>
            <a:r>
              <a:rPr lang="en-US" sz="1500"/>
              <a:t>, required to configure a fully operational container environment.</a:t>
            </a:r>
          </a:p>
          <a:p>
            <a:r>
              <a:rPr lang="en-US" sz="1500" b="1"/>
              <a:t>Image Layers</a:t>
            </a:r>
          </a:p>
          <a:p>
            <a:r>
              <a:rPr lang="en-US" sz="1500"/>
              <a:t>Each of the files that make up a Docker image is known as a layer. These layers form a series of </a:t>
            </a:r>
            <a:r>
              <a:rPr lang="en-US" sz="1500" b="1"/>
              <a:t>intermediate images</a:t>
            </a:r>
            <a:r>
              <a:rPr lang="en-US" sz="1500"/>
              <a:t>, built one on top of the other in stages, where each layer is dependent on the layer immediately below it.</a:t>
            </a:r>
          </a:p>
          <a:p>
            <a:r>
              <a:rPr lang="en-US" sz="1500"/>
              <a:t>The hierarchy of your layers is key to efficient lifecycle management of your Docker images, whereby you should organize layers that change the most often as high up the stack as possible.</a:t>
            </a:r>
          </a:p>
          <a:p>
            <a:r>
              <a:rPr lang="en-US" sz="1500"/>
              <a:t>This is because, when you make changes to a layer in your image, Docker not only rebuilds that particular layer but all layers built from it. Therefore a change to a layer at the top of the stack involves the least amount of computational work to rebuild the entire image.</a:t>
            </a:r>
          </a:p>
          <a:p>
            <a:r>
              <a:rPr lang="en-US" sz="1500" b="1"/>
              <a:t>Container Layer</a:t>
            </a:r>
          </a:p>
          <a:p>
            <a:r>
              <a:rPr lang="en-US" sz="1500"/>
              <a:t>Each time Docker launches a container from an image, it adds a thin writable layer, known as the container layer, which stores all changes to the container throughout its runtime.</a:t>
            </a:r>
          </a:p>
          <a:p>
            <a:r>
              <a:rPr lang="en-US" sz="1500"/>
              <a:t>As this layer is the only difference between a live operational container and the source Docker image itself, any number of like-for-like containers can potentially share access to the same underlying image while maintaining their own individual state.</a:t>
            </a:r>
            <a:br>
              <a:rPr lang="en-US" sz="1500"/>
            </a:br>
            <a:endParaRPr lang="en-US" sz="1500"/>
          </a:p>
          <a:p>
            <a:pPr marL="0" indent="0">
              <a:buNone/>
            </a:pPr>
            <a:endParaRPr lang="en-US" sz="1500"/>
          </a:p>
        </p:txBody>
      </p:sp>
    </p:spTree>
    <p:extLst>
      <p:ext uri="{BB962C8B-B14F-4D97-AF65-F5344CB8AC3E}">
        <p14:creationId xmlns:p14="http://schemas.microsoft.com/office/powerpoint/2010/main" val="1222838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46B78-9436-934B-A0C2-45EC470C477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Dockerfile Keywords</a:t>
            </a:r>
          </a:p>
        </p:txBody>
      </p:sp>
      <p:sp>
        <p:nvSpPr>
          <p:cNvPr id="5" name="Rectangle 1">
            <a:extLst>
              <a:ext uri="{FF2B5EF4-FFF2-40B4-BE49-F238E27FC236}">
                <a16:creationId xmlns:a16="http://schemas.microsoft.com/office/drawing/2014/main" id="{903EA88F-6B1C-0A48-8893-0B10CA458C5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24" name="Content Placeholder 3">
            <a:extLst>
              <a:ext uri="{FF2B5EF4-FFF2-40B4-BE49-F238E27FC236}">
                <a16:creationId xmlns:a16="http://schemas.microsoft.com/office/drawing/2014/main" id="{D76B8D25-E2FD-5444-9608-B106B5B7F6BD}"/>
              </a:ext>
            </a:extLst>
          </p:cNvPr>
          <p:cNvGraphicFramePr>
            <a:graphicFrameLocks/>
          </p:cNvGraphicFramePr>
          <p:nvPr>
            <p:extLst>
              <p:ext uri="{D42A27DB-BD31-4B8C-83A1-F6EECF244321}">
                <p14:modId xmlns:p14="http://schemas.microsoft.com/office/powerpoint/2010/main" val="3569570404"/>
              </p:ext>
            </p:extLst>
          </p:nvPr>
        </p:nvGraphicFramePr>
        <p:xfrm>
          <a:off x="3694670" y="790832"/>
          <a:ext cx="8241957" cy="5807678"/>
        </p:xfrm>
        <a:graphic>
          <a:graphicData uri="http://schemas.openxmlformats.org/drawingml/2006/table">
            <a:tbl>
              <a:tblPr firstRow="1" bandRow="1">
                <a:tableStyleId>{5C22544A-7EE6-4342-B048-85BDC9FD1C3A}</a:tableStyleId>
              </a:tblPr>
              <a:tblGrid>
                <a:gridCol w="1831267">
                  <a:extLst>
                    <a:ext uri="{9D8B030D-6E8A-4147-A177-3AD203B41FA5}">
                      <a16:colId xmlns:a16="http://schemas.microsoft.com/office/drawing/2014/main" val="2148861817"/>
                    </a:ext>
                  </a:extLst>
                </a:gridCol>
                <a:gridCol w="6410690">
                  <a:extLst>
                    <a:ext uri="{9D8B030D-6E8A-4147-A177-3AD203B41FA5}">
                      <a16:colId xmlns:a16="http://schemas.microsoft.com/office/drawing/2014/main" val="2474723000"/>
                    </a:ext>
                  </a:extLst>
                </a:gridCol>
              </a:tblGrid>
              <a:tr h="526767">
                <a:tc>
                  <a:txBody>
                    <a:bodyPr/>
                    <a:lstStyle/>
                    <a:p>
                      <a:pPr algn="ctr" fontAlgn="ctr" latinLnBrk="0"/>
                      <a:r>
                        <a:rPr lang="en-US" sz="1800" b="1">
                          <a:solidFill>
                            <a:schemeClr val="tx1">
                              <a:lumMod val="75000"/>
                              <a:lumOff val="25000"/>
                            </a:schemeClr>
                          </a:solidFill>
                          <a:effectLst/>
                        </a:rPr>
                        <a:t>Command</a:t>
                      </a:r>
                    </a:p>
                  </a:txBody>
                  <a:tcPr marL="133949" marR="100462" marT="66975" marB="66975" anchor="ctr"/>
                </a:tc>
                <a:tc>
                  <a:txBody>
                    <a:bodyPr/>
                    <a:lstStyle/>
                    <a:p>
                      <a:pPr algn="ctr" rtl="0" fontAlgn="ctr" latinLnBrk="0"/>
                      <a:r>
                        <a:rPr lang="en-US" sz="1800" b="1">
                          <a:solidFill>
                            <a:schemeClr val="tx1">
                              <a:lumMod val="75000"/>
                              <a:lumOff val="25000"/>
                            </a:schemeClr>
                          </a:solidFill>
                          <a:effectLst/>
                        </a:rPr>
                        <a:t>Purpose</a:t>
                      </a:r>
                    </a:p>
                  </a:txBody>
                  <a:tcPr marL="133949" marR="100462" marT="66975" marB="66975" anchor="ctr"/>
                </a:tc>
                <a:extLst>
                  <a:ext uri="{0D108BD9-81ED-4DB2-BD59-A6C34878D82A}">
                    <a16:rowId xmlns:a16="http://schemas.microsoft.com/office/drawing/2014/main" val="3374997412"/>
                  </a:ext>
                </a:extLst>
              </a:tr>
              <a:tr h="436767">
                <a:tc>
                  <a:txBody>
                    <a:bodyPr/>
                    <a:lstStyle/>
                    <a:p>
                      <a:pPr algn="ctr" fontAlgn="ctr" latinLnBrk="0"/>
                      <a:r>
                        <a:rPr lang="en-US" sz="1300">
                          <a:solidFill>
                            <a:schemeClr val="tx1">
                              <a:lumMod val="75000"/>
                              <a:lumOff val="25000"/>
                            </a:schemeClr>
                          </a:solidFill>
                          <a:effectLst/>
                        </a:rPr>
                        <a:t>FROM</a:t>
                      </a:r>
                    </a:p>
                  </a:txBody>
                  <a:tcPr marL="133949" marR="100462" marT="66975" marB="66975" anchor="ctr"/>
                </a:tc>
                <a:tc>
                  <a:txBody>
                    <a:bodyPr/>
                    <a:lstStyle/>
                    <a:p>
                      <a:pPr algn="ctr" fontAlgn="ctr" latinLnBrk="0"/>
                      <a:r>
                        <a:rPr lang="en-US" sz="1300">
                          <a:solidFill>
                            <a:schemeClr val="tx1">
                              <a:lumMod val="75000"/>
                              <a:lumOff val="25000"/>
                            </a:schemeClr>
                          </a:solidFill>
                          <a:effectLst/>
                        </a:rPr>
                        <a:t>To specify the parent image.</a:t>
                      </a:r>
                    </a:p>
                  </a:txBody>
                  <a:tcPr marL="133949" marR="100462" marT="66975" marB="66975" anchor="ctr"/>
                </a:tc>
                <a:extLst>
                  <a:ext uri="{0D108BD9-81ED-4DB2-BD59-A6C34878D82A}">
                    <a16:rowId xmlns:a16="http://schemas.microsoft.com/office/drawing/2014/main" val="1430078255"/>
                  </a:ext>
                </a:extLst>
              </a:tr>
              <a:tr h="661768">
                <a:tc>
                  <a:txBody>
                    <a:bodyPr/>
                    <a:lstStyle/>
                    <a:p>
                      <a:pPr algn="ctr" rtl="0" fontAlgn="ctr" latinLnBrk="0"/>
                      <a:r>
                        <a:rPr lang="en-US" sz="1300">
                          <a:solidFill>
                            <a:schemeClr val="tx1">
                              <a:lumMod val="75000"/>
                              <a:lumOff val="25000"/>
                            </a:schemeClr>
                          </a:solidFill>
                          <a:effectLst/>
                        </a:rPr>
                        <a:t>WORKDIR</a:t>
                      </a:r>
                    </a:p>
                  </a:txBody>
                  <a:tcPr marL="133949" marR="100462" marT="66975" marB="66975" anchor="ctr"/>
                </a:tc>
                <a:tc>
                  <a:txBody>
                    <a:bodyPr/>
                    <a:lstStyle/>
                    <a:p>
                      <a:pPr algn="ctr" rtl="0" fontAlgn="ctr" latinLnBrk="0"/>
                      <a:r>
                        <a:rPr lang="en-US" sz="1300" dirty="0">
                          <a:solidFill>
                            <a:schemeClr val="tx1">
                              <a:lumMod val="75000"/>
                              <a:lumOff val="25000"/>
                            </a:schemeClr>
                          </a:solidFill>
                          <a:effectLst/>
                        </a:rPr>
                        <a:t>To set the working directory for any commands that follow in the </a:t>
                      </a:r>
                      <a:r>
                        <a:rPr lang="en-US" sz="1300" dirty="0" err="1">
                          <a:solidFill>
                            <a:schemeClr val="tx1">
                              <a:lumMod val="75000"/>
                              <a:lumOff val="25000"/>
                            </a:schemeClr>
                          </a:solidFill>
                          <a:effectLst/>
                        </a:rPr>
                        <a:t>Dockerfile</a:t>
                      </a:r>
                      <a:r>
                        <a:rPr lang="en-US" sz="1300" dirty="0">
                          <a:solidFill>
                            <a:schemeClr val="tx1">
                              <a:lumMod val="75000"/>
                              <a:lumOff val="25000"/>
                            </a:schemeClr>
                          </a:solidFill>
                          <a:effectLst/>
                        </a:rPr>
                        <a:t>.</a:t>
                      </a:r>
                    </a:p>
                  </a:txBody>
                  <a:tcPr marL="133949" marR="100462" marT="66975" marB="66975" anchor="ctr"/>
                </a:tc>
                <a:extLst>
                  <a:ext uri="{0D108BD9-81ED-4DB2-BD59-A6C34878D82A}">
                    <a16:rowId xmlns:a16="http://schemas.microsoft.com/office/drawing/2014/main" val="1664320570"/>
                  </a:ext>
                </a:extLst>
              </a:tr>
              <a:tr h="436767">
                <a:tc>
                  <a:txBody>
                    <a:bodyPr/>
                    <a:lstStyle/>
                    <a:p>
                      <a:pPr algn="ctr" rtl="0" fontAlgn="ctr" latinLnBrk="0"/>
                      <a:r>
                        <a:rPr lang="en-US" sz="1300">
                          <a:solidFill>
                            <a:schemeClr val="tx1">
                              <a:lumMod val="75000"/>
                              <a:lumOff val="25000"/>
                            </a:schemeClr>
                          </a:solidFill>
                          <a:effectLst/>
                        </a:rPr>
                        <a:t>RUN</a:t>
                      </a:r>
                    </a:p>
                  </a:txBody>
                  <a:tcPr marL="133949" marR="100462" marT="66975" marB="66975" anchor="ctr"/>
                </a:tc>
                <a:tc>
                  <a:txBody>
                    <a:bodyPr/>
                    <a:lstStyle/>
                    <a:p>
                      <a:pPr algn="ctr" rtl="0" fontAlgn="ctr" latinLnBrk="0"/>
                      <a:r>
                        <a:rPr lang="en-US" sz="1300">
                          <a:solidFill>
                            <a:schemeClr val="tx1">
                              <a:lumMod val="75000"/>
                              <a:lumOff val="25000"/>
                            </a:schemeClr>
                          </a:solidFill>
                          <a:effectLst/>
                        </a:rPr>
                        <a:t>To install any applications and packages required for your container.</a:t>
                      </a:r>
                    </a:p>
                  </a:txBody>
                  <a:tcPr marL="133949" marR="100462" marT="66975" marB="66975" anchor="ctr"/>
                </a:tc>
                <a:extLst>
                  <a:ext uri="{0D108BD9-81ED-4DB2-BD59-A6C34878D82A}">
                    <a16:rowId xmlns:a16="http://schemas.microsoft.com/office/drawing/2014/main" val="1731212333"/>
                  </a:ext>
                </a:extLst>
              </a:tr>
              <a:tr h="436767">
                <a:tc>
                  <a:txBody>
                    <a:bodyPr/>
                    <a:lstStyle/>
                    <a:p>
                      <a:pPr algn="ctr" rtl="0" fontAlgn="ctr" latinLnBrk="0"/>
                      <a:r>
                        <a:rPr lang="en-US" sz="1300">
                          <a:solidFill>
                            <a:schemeClr val="tx1">
                              <a:lumMod val="75000"/>
                              <a:lumOff val="25000"/>
                            </a:schemeClr>
                          </a:solidFill>
                          <a:effectLst/>
                        </a:rPr>
                        <a:t>COPY</a:t>
                      </a:r>
                    </a:p>
                  </a:txBody>
                  <a:tcPr marL="133949" marR="100462" marT="66975" marB="66975" anchor="ctr"/>
                </a:tc>
                <a:tc>
                  <a:txBody>
                    <a:bodyPr/>
                    <a:lstStyle/>
                    <a:p>
                      <a:pPr algn="ctr" rtl="0" fontAlgn="ctr" latinLnBrk="0"/>
                      <a:r>
                        <a:rPr lang="en-US" sz="1300">
                          <a:solidFill>
                            <a:schemeClr val="tx1">
                              <a:lumMod val="75000"/>
                              <a:lumOff val="25000"/>
                            </a:schemeClr>
                          </a:solidFill>
                          <a:effectLst/>
                        </a:rPr>
                        <a:t>To copy over files or directories from a specific location.</a:t>
                      </a:r>
                    </a:p>
                  </a:txBody>
                  <a:tcPr marL="133949" marR="100462" marT="66975" marB="66975" anchor="ctr"/>
                </a:tc>
                <a:extLst>
                  <a:ext uri="{0D108BD9-81ED-4DB2-BD59-A6C34878D82A}">
                    <a16:rowId xmlns:a16="http://schemas.microsoft.com/office/drawing/2014/main" val="599364153"/>
                  </a:ext>
                </a:extLst>
              </a:tr>
              <a:tr h="661768">
                <a:tc>
                  <a:txBody>
                    <a:bodyPr/>
                    <a:lstStyle/>
                    <a:p>
                      <a:pPr algn="ctr" rtl="0" fontAlgn="ctr" latinLnBrk="0"/>
                      <a:r>
                        <a:rPr lang="en-US" sz="1300">
                          <a:solidFill>
                            <a:schemeClr val="tx1">
                              <a:lumMod val="75000"/>
                              <a:lumOff val="25000"/>
                            </a:schemeClr>
                          </a:solidFill>
                          <a:effectLst/>
                        </a:rPr>
                        <a:t>ADD</a:t>
                      </a:r>
                    </a:p>
                  </a:txBody>
                  <a:tcPr marL="133949" marR="100462" marT="66975" marB="66975" anchor="ctr"/>
                </a:tc>
                <a:tc>
                  <a:txBody>
                    <a:bodyPr/>
                    <a:lstStyle/>
                    <a:p>
                      <a:pPr algn="ctr" rtl="0" fontAlgn="ctr" latinLnBrk="0"/>
                      <a:r>
                        <a:rPr lang="en-US" sz="1300">
                          <a:solidFill>
                            <a:schemeClr val="tx1">
                              <a:lumMod val="75000"/>
                              <a:lumOff val="25000"/>
                            </a:schemeClr>
                          </a:solidFill>
                          <a:effectLst/>
                        </a:rPr>
                        <a:t>As COPY, but also able to handle remote URLs and unpack compressed files.</a:t>
                      </a:r>
                    </a:p>
                  </a:txBody>
                  <a:tcPr marL="133949" marR="100462" marT="66975" marB="66975" anchor="ctr"/>
                </a:tc>
                <a:extLst>
                  <a:ext uri="{0D108BD9-81ED-4DB2-BD59-A6C34878D82A}">
                    <a16:rowId xmlns:a16="http://schemas.microsoft.com/office/drawing/2014/main" val="1336337310"/>
                  </a:ext>
                </a:extLst>
              </a:tr>
              <a:tr h="661768">
                <a:tc>
                  <a:txBody>
                    <a:bodyPr/>
                    <a:lstStyle/>
                    <a:p>
                      <a:pPr algn="ctr" rtl="0" fontAlgn="ctr" latinLnBrk="0"/>
                      <a:r>
                        <a:rPr lang="en-US" sz="1300">
                          <a:solidFill>
                            <a:schemeClr val="tx1">
                              <a:lumMod val="75000"/>
                              <a:lumOff val="25000"/>
                            </a:schemeClr>
                          </a:solidFill>
                          <a:effectLst/>
                        </a:rPr>
                        <a:t>ENTRYPOINT</a:t>
                      </a:r>
                    </a:p>
                  </a:txBody>
                  <a:tcPr marL="133949" marR="100462" marT="66975" marB="66975" anchor="ctr"/>
                </a:tc>
                <a:tc>
                  <a:txBody>
                    <a:bodyPr/>
                    <a:lstStyle/>
                    <a:p>
                      <a:pPr algn="ctr" rtl="0" fontAlgn="ctr" latinLnBrk="0"/>
                      <a:r>
                        <a:rPr lang="en-US" sz="1300">
                          <a:solidFill>
                            <a:schemeClr val="tx1">
                              <a:lumMod val="75000"/>
                              <a:lumOff val="25000"/>
                            </a:schemeClr>
                          </a:solidFill>
                          <a:effectLst/>
                        </a:rPr>
                        <a:t>Command that will always be executed when the container starts. If not specified, the default is /bin/sh -c</a:t>
                      </a:r>
                    </a:p>
                  </a:txBody>
                  <a:tcPr marL="133949" marR="100462" marT="66975" marB="66975" anchor="ctr"/>
                </a:tc>
                <a:extLst>
                  <a:ext uri="{0D108BD9-81ED-4DB2-BD59-A6C34878D82A}">
                    <a16:rowId xmlns:a16="http://schemas.microsoft.com/office/drawing/2014/main" val="3462491702"/>
                  </a:ext>
                </a:extLst>
              </a:tr>
              <a:tr h="886771">
                <a:tc>
                  <a:txBody>
                    <a:bodyPr/>
                    <a:lstStyle/>
                    <a:p>
                      <a:pPr algn="ctr" rtl="0" fontAlgn="ctr" latinLnBrk="0"/>
                      <a:r>
                        <a:rPr lang="en-US" sz="1300">
                          <a:solidFill>
                            <a:schemeClr val="tx1">
                              <a:lumMod val="75000"/>
                              <a:lumOff val="25000"/>
                            </a:schemeClr>
                          </a:solidFill>
                          <a:effectLst/>
                        </a:rPr>
                        <a:t>CMD</a:t>
                      </a:r>
                    </a:p>
                  </a:txBody>
                  <a:tcPr marL="133949" marR="100462" marT="66975" marB="66975" anchor="ctr"/>
                </a:tc>
                <a:tc>
                  <a:txBody>
                    <a:bodyPr/>
                    <a:lstStyle/>
                    <a:p>
                      <a:pPr algn="ctr" rtl="0" fontAlgn="ctr" latinLnBrk="0"/>
                      <a:r>
                        <a:rPr lang="en-US" sz="1300">
                          <a:solidFill>
                            <a:schemeClr val="tx1">
                              <a:lumMod val="75000"/>
                              <a:lumOff val="25000"/>
                            </a:schemeClr>
                          </a:solidFill>
                          <a:effectLst/>
                        </a:rPr>
                        <a:t>Arguments passed to the entrypoint. If ENTRYPOINT is not set (defaults to /bin/sh -c), the CMD will be the commands the container executes.</a:t>
                      </a:r>
                    </a:p>
                  </a:txBody>
                  <a:tcPr marL="133949" marR="100462" marT="66975" marB="66975" anchor="ctr"/>
                </a:tc>
                <a:extLst>
                  <a:ext uri="{0D108BD9-81ED-4DB2-BD59-A6C34878D82A}">
                    <a16:rowId xmlns:a16="http://schemas.microsoft.com/office/drawing/2014/main" val="2841434824"/>
                  </a:ext>
                </a:extLst>
              </a:tr>
              <a:tr h="661768">
                <a:tc>
                  <a:txBody>
                    <a:bodyPr/>
                    <a:lstStyle/>
                    <a:p>
                      <a:pPr algn="ctr" rtl="0" fontAlgn="ctr" latinLnBrk="0"/>
                      <a:r>
                        <a:rPr lang="en-US" sz="1300">
                          <a:solidFill>
                            <a:schemeClr val="tx1">
                              <a:lumMod val="75000"/>
                              <a:lumOff val="25000"/>
                            </a:schemeClr>
                          </a:solidFill>
                          <a:effectLst/>
                        </a:rPr>
                        <a:t>EXPOSE</a:t>
                      </a:r>
                    </a:p>
                  </a:txBody>
                  <a:tcPr marL="133949" marR="100462" marT="66975" marB="66975" anchor="ctr"/>
                </a:tc>
                <a:tc>
                  <a:txBody>
                    <a:bodyPr/>
                    <a:lstStyle/>
                    <a:p>
                      <a:pPr algn="ctr" rtl="0" fontAlgn="ctr" latinLnBrk="0"/>
                      <a:r>
                        <a:rPr lang="en-US" sz="1300">
                          <a:solidFill>
                            <a:schemeClr val="tx1">
                              <a:lumMod val="75000"/>
                              <a:lumOff val="25000"/>
                            </a:schemeClr>
                          </a:solidFill>
                          <a:effectLst/>
                        </a:rPr>
                        <a:t>To define which port through which to access your container application.</a:t>
                      </a:r>
                    </a:p>
                  </a:txBody>
                  <a:tcPr marL="133949" marR="100462" marT="66975" marB="66975" anchor="ctr"/>
                </a:tc>
                <a:extLst>
                  <a:ext uri="{0D108BD9-81ED-4DB2-BD59-A6C34878D82A}">
                    <a16:rowId xmlns:a16="http://schemas.microsoft.com/office/drawing/2014/main" val="935330083"/>
                  </a:ext>
                </a:extLst>
              </a:tr>
              <a:tr h="436767">
                <a:tc>
                  <a:txBody>
                    <a:bodyPr/>
                    <a:lstStyle/>
                    <a:p>
                      <a:pPr algn="ctr" rtl="0" fontAlgn="ctr" latinLnBrk="0"/>
                      <a:r>
                        <a:rPr lang="en-US" sz="1300">
                          <a:solidFill>
                            <a:schemeClr val="tx1">
                              <a:lumMod val="75000"/>
                              <a:lumOff val="25000"/>
                            </a:schemeClr>
                          </a:solidFill>
                          <a:effectLst/>
                        </a:rPr>
                        <a:t>LABEL</a:t>
                      </a:r>
                    </a:p>
                  </a:txBody>
                  <a:tcPr marL="133949" marR="100462" marT="66975" marB="66975" anchor="ctr"/>
                </a:tc>
                <a:tc>
                  <a:txBody>
                    <a:bodyPr/>
                    <a:lstStyle/>
                    <a:p>
                      <a:pPr algn="ctr" rtl="0" fontAlgn="ctr" latinLnBrk="0"/>
                      <a:r>
                        <a:rPr lang="en-US" sz="1300" dirty="0">
                          <a:solidFill>
                            <a:schemeClr val="tx1">
                              <a:lumMod val="75000"/>
                              <a:lumOff val="25000"/>
                            </a:schemeClr>
                          </a:solidFill>
                          <a:effectLst/>
                        </a:rPr>
                        <a:t>To add metadata to the image.</a:t>
                      </a:r>
                    </a:p>
                  </a:txBody>
                  <a:tcPr marL="133949" marR="100462" marT="66975" marB="66975" anchor="ctr"/>
                </a:tc>
                <a:extLst>
                  <a:ext uri="{0D108BD9-81ED-4DB2-BD59-A6C34878D82A}">
                    <a16:rowId xmlns:a16="http://schemas.microsoft.com/office/drawing/2014/main" val="1193167958"/>
                  </a:ext>
                </a:extLst>
              </a:tr>
            </a:tbl>
          </a:graphicData>
        </a:graphic>
      </p:graphicFrame>
    </p:spTree>
    <p:extLst>
      <p:ext uri="{BB962C8B-B14F-4D97-AF65-F5344CB8AC3E}">
        <p14:creationId xmlns:p14="http://schemas.microsoft.com/office/powerpoint/2010/main" val="58697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94F-6F2B-534C-8959-6B34FF714D74}"/>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B0A99506-D555-7948-9B50-23E1A9BC3DDC}"/>
              </a:ext>
            </a:extLst>
          </p:cNvPr>
          <p:cNvSpPr>
            <a:spLocks noGrp="1"/>
          </p:cNvSpPr>
          <p:nvPr>
            <p:ph idx="1"/>
          </p:nvPr>
        </p:nvSpPr>
        <p:spPr>
          <a:xfrm>
            <a:off x="441434" y="1313793"/>
            <a:ext cx="10912366" cy="4863170"/>
          </a:xfrm>
        </p:spPr>
        <p:txBody>
          <a:bodyPr>
            <a:normAutofit fontScale="32500" lnSpcReduction="20000"/>
          </a:bodyPr>
          <a:lstStyle/>
          <a:p>
            <a:r>
              <a:rPr lang="en-US" dirty="0">
                <a:hlinkClick r:id="rId2" tooltip="https://hub.docker.com/"/>
              </a:rPr>
              <a:t>https://hub.docker.com/</a:t>
            </a:r>
            <a:endParaRPr lang="en-US" dirty="0"/>
          </a:p>
          <a:p>
            <a:r>
              <a:rPr lang="en-US" dirty="0">
                <a:hlinkClick r:id="rId3" tooltip="https://hub.docker.com/editions/community/docker-ce-desktop-windows/"/>
              </a:rPr>
              <a:t>https://hub.docker.com/editions/community/docker-ce-desktop-windows/</a:t>
            </a:r>
            <a:endParaRPr lang="en-US" dirty="0"/>
          </a:p>
          <a:p>
            <a:pPr marL="0" indent="0">
              <a:buNone/>
            </a:pPr>
            <a:r>
              <a:rPr lang="en-US" dirty="0">
                <a:hlinkClick r:id="rId4"/>
              </a:rPr>
              <a:t>https://marketplace.visualstudio.com/items?itemName=ms-azuretools.vs-containers-tools-extensions</a:t>
            </a:r>
            <a:endParaRPr lang="en-US" b="1" dirty="0"/>
          </a:p>
          <a:p>
            <a:pPr marL="0" indent="0">
              <a:buNone/>
            </a:pPr>
            <a:r>
              <a:rPr lang="en-US" b="1" dirty="0"/>
              <a:t>Tasks</a:t>
            </a:r>
          </a:p>
          <a:p>
            <a:r>
              <a:rPr lang="en-US" dirty="0"/>
              <a:t>Download Visual Studio Code and install Docker Extension</a:t>
            </a:r>
          </a:p>
          <a:p>
            <a:r>
              <a:rPr lang="en-US" dirty="0"/>
              <a:t>Create a simple .NET core Web Application</a:t>
            </a:r>
          </a:p>
          <a:p>
            <a:r>
              <a:rPr lang="en-US" dirty="0"/>
              <a:t>Add docker support (Docker file)</a:t>
            </a:r>
          </a:p>
          <a:p>
            <a:r>
              <a:rPr lang="en-US" dirty="0"/>
              <a:t>Build the container</a:t>
            </a:r>
          </a:p>
          <a:p>
            <a:r>
              <a:rPr lang="en-US" dirty="0"/>
              <a:t>Run the container on port 8000</a:t>
            </a:r>
          </a:p>
          <a:p>
            <a:r>
              <a:rPr lang="en-US" dirty="0"/>
              <a:t>run separate container on port 8050</a:t>
            </a:r>
          </a:p>
          <a:p>
            <a:endParaRPr lang="en-US" dirty="0"/>
          </a:p>
          <a:p>
            <a:pPr marL="0" indent="0">
              <a:buNone/>
            </a:pPr>
            <a:r>
              <a:rPr lang="en-US" b="1" dirty="0"/>
              <a:t>Commands</a:t>
            </a:r>
          </a:p>
          <a:p>
            <a:r>
              <a:rPr lang="en-US" dirty="0"/>
              <a:t>Docker build/Docker run/ Docker images/docker </a:t>
            </a:r>
            <a:r>
              <a:rPr lang="en-US" dirty="0" err="1"/>
              <a:t>ps</a:t>
            </a:r>
            <a:r>
              <a:rPr lang="en-US" dirty="0"/>
              <a:t>/ docker inspect</a:t>
            </a:r>
          </a:p>
          <a:p>
            <a:r>
              <a:rPr lang="en-US" dirty="0"/>
              <a:t>Docker exec –it &lt;CONTAINER ID&gt; /bin/bash</a:t>
            </a:r>
          </a:p>
          <a:p>
            <a:r>
              <a:rPr lang="en-US" dirty="0"/>
              <a:t>docker cp /&lt;YOUR PATH&gt;/&lt;YOUR FILE&gt;b &lt;CONTAINER ID&gt;:/app/&lt;file name&gt;</a:t>
            </a:r>
          </a:p>
          <a:p>
            <a:r>
              <a:rPr lang="en-US" dirty="0"/>
              <a:t>find / -name "*.jpeg” //search within the docker container</a:t>
            </a:r>
          </a:p>
          <a:p>
            <a:endParaRPr lang="en-US" dirty="0"/>
          </a:p>
          <a:p>
            <a:endParaRPr lang="en-US" dirty="0"/>
          </a:p>
          <a:p>
            <a:pPr marL="0" indent="0">
              <a:buNone/>
            </a:pPr>
            <a:endParaRPr lang="en-US" dirty="0"/>
          </a:p>
          <a:p>
            <a:pPr marL="0" indent="0">
              <a:buNone/>
            </a:pPr>
            <a:r>
              <a:rPr lang="en-US" dirty="0"/>
              <a:t>Mustafa: 713-494-2684</a:t>
            </a:r>
          </a:p>
          <a:p>
            <a:pPr marL="0" indent="0">
              <a:buNone/>
            </a:pPr>
            <a:r>
              <a:rPr lang="en-US" dirty="0">
                <a:hlinkClick r:id="rId5"/>
              </a:rPr>
              <a:t>Akhterul.Mustafa@us.Sogeti.com</a:t>
            </a: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8060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787</Words>
  <Application>Microsoft Macintosh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Intro To Docker</vt:lpstr>
      <vt:lpstr> Agenda</vt:lpstr>
      <vt:lpstr>What is Docker</vt:lpstr>
      <vt:lpstr>Why use Docker</vt:lpstr>
      <vt:lpstr>Docker VS VM</vt:lpstr>
      <vt:lpstr>Docker Build</vt:lpstr>
      <vt:lpstr>Docker Anatomy</vt:lpstr>
      <vt:lpstr>Dockerfile Keywords</vt:lpstr>
      <vt:lpstr>Assignment</vt:lpstr>
      <vt:lpstr>Docker Live</vt:lpstr>
      <vt:lpstr>Next Session (Wednesday) </vt:lpstr>
      <vt:lpstr>Assignment for Thursday</vt:lpstr>
      <vt:lpstr>Docker Compose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Docker</dc:title>
  <dc:creator>Mustafa, Akhterul</dc:creator>
  <cp:lastModifiedBy>Mustafa, Akhterul</cp:lastModifiedBy>
  <cp:revision>12</cp:revision>
  <dcterms:created xsi:type="dcterms:W3CDTF">2020-04-27T12:23:13Z</dcterms:created>
  <dcterms:modified xsi:type="dcterms:W3CDTF">2020-04-27T15:47:50Z</dcterms:modified>
</cp:coreProperties>
</file>